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383FC-5333-4A70-9D42-98C48EBED0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29DEA-959B-46A1-AD87-9148AD3ECE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標題，文字及美工圖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68313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美工圖案版面配置區 3"/>
          <p:cNvSpPr>
            <a:spLocks noGrp="1"/>
          </p:cNvSpPr>
          <p:nvPr>
            <p:ph type="clipArt" sz="half" idx="2"/>
          </p:nvPr>
        </p:nvSpPr>
        <p:spPr>
          <a:xfrm>
            <a:off x="4659313" y="1268413"/>
            <a:ext cx="4038600" cy="4495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0DC62-2D2B-4329-83CF-85A40C57E0C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B91636-17BC-4444-9D59-A937E6A7A1E8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graphicFrame>
        <p:nvGraphicFramePr>
          <p:cNvPr id="1238045" name="Group 1053"/>
          <p:cNvGraphicFramePr>
            <a:graphicFrameLocks noGrp="1"/>
          </p:cNvGraphicFramePr>
          <p:nvPr/>
        </p:nvGraphicFramePr>
        <p:xfrm>
          <a:off x="1042988" y="836613"/>
          <a:ext cx="7162800" cy="4802189"/>
        </p:xfrm>
        <a:graphic>
          <a:graphicData uri="http://schemas.openxmlformats.org/drawingml/2006/table">
            <a:tbl>
              <a:tblPr/>
              <a:tblGrid>
                <a:gridCol w="568325"/>
                <a:gridCol w="2033587"/>
                <a:gridCol w="2255838"/>
                <a:gridCol w="2305050"/>
              </a:tblGrid>
              <a:tr h="56991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知識管理的範圍</a:t>
                      </a: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台積電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台灣應材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中華汽車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16621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建廠知識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工作經驗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技術委員會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行銷業務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客戶服務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製程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行銷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全體員工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工作管理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社群討論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智庫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e-learning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5699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奇異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全錄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思科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20002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研發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製造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銷售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配送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售後服務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線上學習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自我評測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知識庫的建立（專業資料庫）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全體員工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網路平台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99EF65-BB94-494F-A0A4-99755CC623ED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1260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zh-TW" smtClean="0">
                <a:ea typeface="新細明體" pitchFamily="18" charset="-120"/>
              </a:rPr>
              <a:t>Strategic KM Framework –</a:t>
            </a:r>
            <a:br>
              <a:rPr lang="de-DE" altLang="zh-TW" smtClean="0">
                <a:ea typeface="新細明體" pitchFamily="18" charset="-120"/>
              </a:rPr>
            </a:br>
            <a:r>
              <a:rPr lang="de-DE" altLang="zh-TW" smtClean="0">
                <a:ea typeface="新細明體" pitchFamily="18" charset="-120"/>
              </a:rPr>
              <a:t> In General </a:t>
            </a:r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1260548" name="Rectangle 4"/>
          <p:cNvSpPr>
            <a:spLocks noChangeArrowheads="1"/>
          </p:cNvSpPr>
          <p:nvPr/>
        </p:nvSpPr>
        <p:spPr bwMode="auto">
          <a:xfrm>
            <a:off x="1143000" y="2408238"/>
            <a:ext cx="5872163" cy="2992437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88422" tIns="44211" rIns="88422" bIns="44211" anchor="ctr"/>
          <a:lstStyle/>
          <a:p>
            <a:pPr algn="ctr" defTabSz="736600">
              <a:defRPr/>
            </a:pPr>
            <a:endParaRPr kumimoji="0" lang="zh-TW" altLang="zh-TW" sz="1700" b="1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260549" name="Rectangle 5"/>
          <p:cNvSpPr>
            <a:spLocks noChangeArrowheads="1"/>
          </p:cNvSpPr>
          <p:nvPr/>
        </p:nvSpPr>
        <p:spPr bwMode="auto">
          <a:xfrm>
            <a:off x="2892425" y="2484438"/>
            <a:ext cx="1050925" cy="2819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88422" tIns="44211" rIns="88422" bIns="44211" anchor="ctr"/>
          <a:lstStyle/>
          <a:p>
            <a:pPr algn="ctr" defTabSz="736600">
              <a:defRPr/>
            </a:pPr>
            <a:r>
              <a:rPr kumimoji="0" lang="de-DE" altLang="zh-TW" sz="1700" b="1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people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079875" y="2484438"/>
            <a:ext cx="1406525" cy="2819400"/>
            <a:chOff x="2119" y="2000"/>
            <a:chExt cx="2010" cy="1363"/>
          </a:xfrm>
        </p:grpSpPr>
        <p:sp>
          <p:nvSpPr>
            <p:cNvPr id="1260551" name="Rectangle 7"/>
            <p:cNvSpPr>
              <a:spLocks noChangeArrowheads="1"/>
            </p:cNvSpPr>
            <p:nvPr/>
          </p:nvSpPr>
          <p:spPr bwMode="auto">
            <a:xfrm>
              <a:off x="2126" y="2000"/>
              <a:ext cx="2003" cy="397"/>
            </a:xfrm>
            <a:prstGeom prst="rect">
              <a:avLst/>
            </a:prstGeom>
            <a:solidFill>
              <a:srgbClr val="FAF8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lIns="88422" tIns="44211" rIns="88422" bIns="44211" anchor="ctr"/>
            <a:lstStyle/>
            <a:p>
              <a:pPr algn="ctr" defTabSz="736600">
                <a:defRPr/>
              </a:pPr>
              <a:r>
                <a:rPr kumimoji="0" lang="de-DE" altLang="zh-TW" sz="1700" b="1">
                  <a:solidFill>
                    <a:schemeClr val="bg1"/>
                  </a:solidFill>
                  <a:latin typeface="Arial" pitchFamily="34" charset="0"/>
                  <a:ea typeface="新細明體" pitchFamily="18" charset="-120"/>
                </a:rPr>
                <a:t>content and</a:t>
              </a:r>
            </a:p>
            <a:p>
              <a:pPr algn="ctr" defTabSz="736600">
                <a:defRPr/>
              </a:pPr>
              <a:r>
                <a:rPr kumimoji="0" lang="de-DE" altLang="zh-TW" sz="1700" b="1">
                  <a:solidFill>
                    <a:schemeClr val="bg1"/>
                  </a:solidFill>
                  <a:latin typeface="Arial" pitchFamily="34" charset="0"/>
                  <a:ea typeface="新細明體" pitchFamily="18" charset="-120"/>
                </a:rPr>
                <a:t>context</a:t>
              </a:r>
            </a:p>
          </p:txBody>
        </p:sp>
        <p:sp>
          <p:nvSpPr>
            <p:cNvPr id="1260552" name="Rectangle 8"/>
            <p:cNvSpPr>
              <a:spLocks noChangeArrowheads="1"/>
            </p:cNvSpPr>
            <p:nvPr/>
          </p:nvSpPr>
          <p:spPr bwMode="auto">
            <a:xfrm>
              <a:off x="2119" y="2483"/>
              <a:ext cx="2001" cy="398"/>
            </a:xfrm>
            <a:prstGeom prst="rect">
              <a:avLst/>
            </a:prstGeom>
            <a:solidFill>
              <a:srgbClr val="FAF8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lIns="88422" tIns="44211" rIns="88422" bIns="44211" anchor="ctr"/>
            <a:lstStyle/>
            <a:p>
              <a:pPr algn="ctr" defTabSz="736600">
                <a:defRPr/>
              </a:pPr>
              <a:r>
                <a:rPr kumimoji="0" lang="de-DE" altLang="zh-TW" sz="1700" b="1">
                  <a:solidFill>
                    <a:schemeClr val="bg1"/>
                  </a:solidFill>
                  <a:latin typeface="Arial" pitchFamily="34" charset="0"/>
                  <a:ea typeface="新細明體" pitchFamily="18" charset="-120"/>
                </a:rPr>
                <a:t>organisation</a:t>
              </a:r>
            </a:p>
          </p:txBody>
        </p:sp>
        <p:sp>
          <p:nvSpPr>
            <p:cNvPr id="1260553" name="Rectangle 9"/>
            <p:cNvSpPr>
              <a:spLocks noChangeArrowheads="1"/>
            </p:cNvSpPr>
            <p:nvPr/>
          </p:nvSpPr>
          <p:spPr bwMode="auto">
            <a:xfrm>
              <a:off x="2119" y="2966"/>
              <a:ext cx="2001" cy="397"/>
            </a:xfrm>
            <a:prstGeom prst="rect">
              <a:avLst/>
            </a:prstGeom>
            <a:solidFill>
              <a:srgbClr val="FAF8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lIns="88422" tIns="44211" rIns="88422" bIns="44211" anchor="ctr"/>
            <a:lstStyle/>
            <a:p>
              <a:pPr algn="ctr" defTabSz="736600">
                <a:defRPr/>
              </a:pPr>
              <a:r>
                <a:rPr kumimoji="0" lang="de-DE" altLang="zh-TW" sz="1700" b="1">
                  <a:solidFill>
                    <a:schemeClr val="bg1"/>
                  </a:solidFill>
                  <a:latin typeface="Arial" pitchFamily="34" charset="0"/>
                  <a:ea typeface="新細明體" pitchFamily="18" charset="-120"/>
                </a:rPr>
                <a:t>infrastructure</a:t>
              </a:r>
            </a:p>
          </p:txBody>
        </p:sp>
      </p:grpSp>
      <p:sp>
        <p:nvSpPr>
          <p:cNvPr id="1260554" name="Rectangle 10"/>
          <p:cNvSpPr>
            <a:spLocks noChangeArrowheads="1"/>
          </p:cNvSpPr>
          <p:nvPr/>
        </p:nvSpPr>
        <p:spPr bwMode="auto">
          <a:xfrm>
            <a:off x="1143000" y="5532438"/>
            <a:ext cx="5867400" cy="630237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88422" tIns="44211" rIns="88422" bIns="44211" anchor="ctr"/>
          <a:lstStyle/>
          <a:p>
            <a:pPr algn="ctr" defTabSz="736600">
              <a:defRPr/>
            </a:pPr>
            <a:r>
              <a:rPr kumimoji="0" lang="de-DE" altLang="zh-TW" sz="1700" b="1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values</a:t>
            </a:r>
          </a:p>
        </p:txBody>
      </p:sp>
      <p:sp>
        <p:nvSpPr>
          <p:cNvPr id="1260555" name="Rectangle 11"/>
          <p:cNvSpPr>
            <a:spLocks noChangeArrowheads="1"/>
          </p:cNvSpPr>
          <p:nvPr/>
        </p:nvSpPr>
        <p:spPr bwMode="auto">
          <a:xfrm>
            <a:off x="1143000" y="1676400"/>
            <a:ext cx="5868988" cy="630238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88422" tIns="44211" rIns="88422" bIns="44211" anchor="ctr"/>
          <a:lstStyle/>
          <a:p>
            <a:pPr algn="ctr" defTabSz="736600">
              <a:defRPr/>
            </a:pPr>
            <a:r>
              <a:rPr kumimoji="0" lang="de-DE" altLang="zh-TW" sz="1700" b="1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strategy</a:t>
            </a:r>
          </a:p>
        </p:txBody>
      </p:sp>
      <p:sp>
        <p:nvSpPr>
          <p:cNvPr id="1260556" name="Rectangle 12"/>
          <p:cNvSpPr>
            <a:spLocks noChangeArrowheads="1"/>
          </p:cNvSpPr>
          <p:nvPr/>
        </p:nvSpPr>
        <p:spPr bwMode="auto">
          <a:xfrm>
            <a:off x="1209675" y="2484438"/>
            <a:ext cx="1544638" cy="1371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88422" tIns="44211" rIns="88422" bIns="44211" anchor="ctr"/>
          <a:lstStyle/>
          <a:p>
            <a:pPr algn="ctr" defTabSz="736600">
              <a:defRPr/>
            </a:pPr>
            <a:r>
              <a:rPr kumimoji="0" lang="de-DE" altLang="zh-TW" sz="1700" b="1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collaboration</a:t>
            </a:r>
          </a:p>
          <a:p>
            <a:pPr algn="ctr" defTabSz="736600">
              <a:defRPr/>
            </a:pPr>
            <a:r>
              <a:rPr kumimoji="0" lang="de-DE" altLang="zh-TW" sz="1700" b="1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and</a:t>
            </a:r>
          </a:p>
          <a:p>
            <a:pPr algn="ctr" defTabSz="736600">
              <a:defRPr/>
            </a:pPr>
            <a:r>
              <a:rPr kumimoji="0" lang="de-DE" altLang="zh-TW" sz="1700" b="1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leadership</a:t>
            </a:r>
          </a:p>
        </p:txBody>
      </p:sp>
      <p:sp>
        <p:nvSpPr>
          <p:cNvPr id="1260557" name="Rectangle 13"/>
          <p:cNvSpPr>
            <a:spLocks noChangeArrowheads="1"/>
          </p:cNvSpPr>
          <p:nvPr/>
        </p:nvSpPr>
        <p:spPr bwMode="auto">
          <a:xfrm>
            <a:off x="1206500" y="4008438"/>
            <a:ext cx="1547813" cy="1295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88422" tIns="44211" rIns="88422" bIns="44211" anchor="ctr"/>
          <a:lstStyle/>
          <a:p>
            <a:pPr algn="ctr" defTabSz="736600">
              <a:defRPr/>
            </a:pPr>
            <a:r>
              <a:rPr kumimoji="0" lang="de-DE" altLang="zh-TW" sz="1700" b="1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external</a:t>
            </a:r>
          </a:p>
          <a:p>
            <a:pPr algn="ctr" defTabSz="736600">
              <a:defRPr/>
            </a:pPr>
            <a:r>
              <a:rPr kumimoji="0" lang="de-DE" altLang="zh-TW" sz="1700" b="1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relationships</a:t>
            </a:r>
          </a:p>
        </p:txBody>
      </p:sp>
      <p:sp>
        <p:nvSpPr>
          <p:cNvPr id="1260558" name="Rectangle 14"/>
          <p:cNvSpPr>
            <a:spLocks noChangeArrowheads="1"/>
          </p:cNvSpPr>
          <p:nvPr/>
        </p:nvSpPr>
        <p:spPr bwMode="auto">
          <a:xfrm>
            <a:off x="7239000" y="1722438"/>
            <a:ext cx="1049338" cy="4419600"/>
          </a:xfrm>
          <a:prstGeom prst="rect">
            <a:avLst/>
          </a:prstGeom>
          <a:gradFill rotWithShape="0">
            <a:gsLst>
              <a:gs pos="0">
                <a:srgbClr val="FF99CC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88422" tIns="44211" rIns="88422" bIns="44211" anchor="ctr"/>
          <a:lstStyle/>
          <a:p>
            <a:pPr algn="ctr" defTabSz="736600">
              <a:defRPr/>
            </a:pPr>
            <a:r>
              <a:rPr kumimoji="0" lang="de-DE" altLang="zh-TW" sz="1700" b="1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results</a:t>
            </a:r>
          </a:p>
          <a:p>
            <a:pPr algn="ctr" defTabSz="736600">
              <a:defRPr/>
            </a:pPr>
            <a:endParaRPr kumimoji="0" lang="zh-TW" altLang="de-DE" sz="1700" b="1">
              <a:solidFill>
                <a:schemeClr val="bg1"/>
              </a:solidFill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603148" name="Text Box 15"/>
          <p:cNvSpPr txBox="1">
            <a:spLocks noChangeArrowheads="1"/>
          </p:cNvSpPr>
          <p:nvPr/>
        </p:nvSpPr>
        <p:spPr bwMode="auto">
          <a:xfrm>
            <a:off x="5703888" y="3475038"/>
            <a:ext cx="1231900" cy="7381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kumimoji="0" lang="de-DE" altLang="zh-TW" sz="1700" b="1">
                <a:solidFill>
                  <a:schemeClr val="bg1"/>
                </a:solidFill>
              </a:rPr>
              <a:t>process</a:t>
            </a:r>
          </a:p>
          <a:p>
            <a:pPr defTabSz="762000" eaLnBrk="0" hangingPunct="0">
              <a:lnSpc>
                <a:spcPct val="90000"/>
              </a:lnSpc>
            </a:pPr>
            <a:r>
              <a:rPr kumimoji="0" lang="de-DE" altLang="zh-TW" sz="1500" b="1">
                <a:solidFill>
                  <a:schemeClr val="bg1"/>
                </a:solidFill>
              </a:rPr>
              <a:t>- K sharing</a:t>
            </a:r>
          </a:p>
          <a:p>
            <a:pPr defTabSz="762000" eaLnBrk="0" hangingPunct="0">
              <a:lnSpc>
                <a:spcPct val="90000"/>
              </a:lnSpc>
            </a:pPr>
            <a:r>
              <a:rPr kumimoji="0" lang="de-DE" altLang="zh-TW" sz="1500" b="1">
                <a:solidFill>
                  <a:schemeClr val="bg1"/>
                </a:solidFill>
              </a:rPr>
              <a:t>- K creation</a:t>
            </a:r>
            <a:endParaRPr kumimoji="0" lang="de-DE" altLang="zh-TW" sz="17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10BBF-D281-4827-93BD-B53F58B31FC3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1264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The Knowledge Creation 			Environment</a:t>
            </a:r>
          </a:p>
        </p:txBody>
      </p:sp>
      <p:sp>
        <p:nvSpPr>
          <p:cNvPr id="1264643" name="AutoShape 3"/>
          <p:cNvSpPr>
            <a:spLocks noChangeArrowheads="1"/>
          </p:cNvSpPr>
          <p:nvPr/>
        </p:nvSpPr>
        <p:spPr bwMode="auto">
          <a:xfrm>
            <a:off x="1676400" y="1447800"/>
            <a:ext cx="5410200" cy="39624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64644" name="AutoShape 4"/>
          <p:cNvSpPr>
            <a:spLocks noChangeArrowheads="1"/>
          </p:cNvSpPr>
          <p:nvPr/>
        </p:nvSpPr>
        <p:spPr bwMode="auto">
          <a:xfrm>
            <a:off x="3200400" y="1676400"/>
            <a:ext cx="2362200" cy="1752600"/>
          </a:xfrm>
          <a:prstGeom prst="triangle">
            <a:avLst>
              <a:gd name="adj" fmla="val 50000"/>
            </a:avLst>
          </a:prstGeom>
          <a:solidFill>
            <a:srgbClr val="993300"/>
          </a:solidFill>
          <a:ln w="254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TW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Domain</a:t>
            </a:r>
          </a:p>
          <a:p>
            <a:pPr algn="ctr">
              <a:defRPr/>
            </a:pPr>
            <a:r>
              <a:rPr lang="en-US" altLang="zh-TW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Experts</a:t>
            </a:r>
            <a:endParaRPr lang="en-US" altLang="zh-TW" sz="16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264645" name="AutoShape 5"/>
          <p:cNvSpPr>
            <a:spLocks noChangeArrowheads="1"/>
          </p:cNvSpPr>
          <p:nvPr/>
        </p:nvSpPr>
        <p:spPr bwMode="auto">
          <a:xfrm>
            <a:off x="2057400" y="3429000"/>
            <a:ext cx="2362200" cy="17526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254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TW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Info</a:t>
            </a:r>
          </a:p>
          <a:p>
            <a:pPr algn="ctr">
              <a:defRPr/>
            </a:pPr>
            <a:r>
              <a:rPr lang="en-US" altLang="zh-TW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Experts</a:t>
            </a:r>
            <a:endParaRPr lang="en-US" altLang="zh-TW" sz="16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264646" name="AutoShape 6"/>
          <p:cNvSpPr>
            <a:spLocks noChangeArrowheads="1"/>
          </p:cNvSpPr>
          <p:nvPr/>
        </p:nvSpPr>
        <p:spPr bwMode="auto">
          <a:xfrm>
            <a:off x="4343400" y="3429000"/>
            <a:ext cx="2362200" cy="1752600"/>
          </a:xfrm>
          <a:prstGeom prst="triangle">
            <a:avLst>
              <a:gd name="adj" fmla="val 50000"/>
            </a:avLst>
          </a:prstGeom>
          <a:solidFill>
            <a:srgbClr val="00AE00"/>
          </a:solidFill>
          <a:ln w="254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TW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IT</a:t>
            </a:r>
          </a:p>
          <a:p>
            <a:pPr algn="ctr">
              <a:defRPr/>
            </a:pPr>
            <a:r>
              <a:rPr lang="en-US" altLang="zh-TW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Experts</a:t>
            </a:r>
            <a:endParaRPr lang="en-US" altLang="zh-TW" sz="16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264647" name="AutoShape 7"/>
          <p:cNvSpPr>
            <a:spLocks/>
          </p:cNvSpPr>
          <p:nvPr/>
        </p:nvSpPr>
        <p:spPr bwMode="auto">
          <a:xfrm>
            <a:off x="5791200" y="1376363"/>
            <a:ext cx="3106738" cy="606425"/>
          </a:xfrm>
          <a:prstGeom prst="borderCallout1">
            <a:avLst>
              <a:gd name="adj1" fmla="val 18847"/>
              <a:gd name="adj2" fmla="val -2454"/>
              <a:gd name="adj3" fmla="val 177486"/>
              <a:gd name="adj4" fmla="val -32602"/>
            </a:avLst>
          </a:prstGeom>
          <a:solidFill>
            <a:schemeClr val="tx2"/>
          </a:solidFill>
          <a:ln w="254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Knowledge Creation and Use</a:t>
            </a:r>
            <a:br>
              <a:rPr lang="en-US" altLang="zh-TW" sz="1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</a:br>
            <a:r>
              <a:rPr lang="en-US" altLang="zh-TW" sz="1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Organizational Effectiveness</a:t>
            </a:r>
          </a:p>
        </p:txBody>
      </p:sp>
      <p:sp>
        <p:nvSpPr>
          <p:cNvPr id="1264648" name="AutoShape 8"/>
          <p:cNvSpPr>
            <a:spLocks/>
          </p:cNvSpPr>
          <p:nvPr/>
        </p:nvSpPr>
        <p:spPr bwMode="auto">
          <a:xfrm>
            <a:off x="304800" y="1676400"/>
            <a:ext cx="3087688" cy="606425"/>
          </a:xfrm>
          <a:prstGeom prst="borderCallout1">
            <a:avLst>
              <a:gd name="adj1" fmla="val 18847"/>
              <a:gd name="adj2" fmla="val 102468"/>
              <a:gd name="adj3" fmla="val 480630"/>
              <a:gd name="adj4" fmla="val 110745"/>
            </a:avLst>
          </a:prstGeom>
          <a:solidFill>
            <a:schemeClr val="tx2"/>
          </a:solidFill>
          <a:ln w="254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Knowledge Organization</a:t>
            </a:r>
            <a:br>
              <a:rPr lang="en-US" altLang="zh-TW" sz="1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</a:br>
            <a:r>
              <a:rPr lang="en-US" altLang="zh-TW" sz="1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Enlightment</a:t>
            </a:r>
          </a:p>
        </p:txBody>
      </p:sp>
      <p:sp>
        <p:nvSpPr>
          <p:cNvPr id="1264649" name="AutoShape 9"/>
          <p:cNvSpPr>
            <a:spLocks/>
          </p:cNvSpPr>
          <p:nvPr/>
        </p:nvSpPr>
        <p:spPr bwMode="auto">
          <a:xfrm>
            <a:off x="5988050" y="2890838"/>
            <a:ext cx="2774950" cy="606425"/>
          </a:xfrm>
          <a:prstGeom prst="borderCallout1">
            <a:avLst>
              <a:gd name="adj1" fmla="val 10681"/>
              <a:gd name="adj2" fmla="val -2745"/>
              <a:gd name="adj3" fmla="val 255787"/>
              <a:gd name="adj4" fmla="val -16935"/>
            </a:avLst>
          </a:prstGeom>
          <a:solidFill>
            <a:schemeClr val="tx2"/>
          </a:solidFill>
          <a:ln w="254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Knowledge Infrastructure</a:t>
            </a:r>
            <a:br>
              <a:rPr lang="en-US" altLang="zh-TW" sz="1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</a:br>
            <a:r>
              <a:rPr lang="en-US" altLang="zh-TW" sz="1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Process Efficiency</a:t>
            </a:r>
          </a:p>
        </p:txBody>
      </p:sp>
      <p:sp>
        <p:nvSpPr>
          <p:cNvPr id="1264650" name="Text Box 10"/>
          <p:cNvSpPr txBox="1">
            <a:spLocks noChangeArrowheads="1"/>
          </p:cNvSpPr>
          <p:nvPr/>
        </p:nvSpPr>
        <p:spPr bwMode="auto">
          <a:xfrm>
            <a:off x="4708525" y="5699125"/>
            <a:ext cx="3292475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600" b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Source: Chun Wei Choo</a:t>
            </a:r>
          </a:p>
          <a:p>
            <a:pPr>
              <a:defRPr/>
            </a:pPr>
            <a:r>
              <a:rPr lang="en-US" altLang="zh-TW" sz="1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Information Management for the</a:t>
            </a:r>
          </a:p>
          <a:p>
            <a:pPr>
              <a:defRPr/>
            </a:pPr>
            <a:r>
              <a:rPr lang="en-US" altLang="zh-TW" sz="1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Intelligent Organization</a:t>
            </a:r>
            <a:endParaRPr lang="en-US" altLang="zh-TW" sz="16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4643" grpId="0" animBg="1"/>
      <p:bldP spid="1264644" grpId="0" animBg="1" autoUpdateAnimBg="0"/>
      <p:bldP spid="1264645" grpId="0" animBg="1" autoUpdateAnimBg="0"/>
      <p:bldP spid="1264646" grpId="0" animBg="1" autoUpdateAnimBg="0"/>
      <p:bldP spid="1264647" grpId="0" animBg="1" autoUpdateAnimBg="0"/>
      <p:bldP spid="1264648" grpId="0" animBg="1" autoUpdateAnimBg="0"/>
      <p:bldP spid="126464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2957A-7648-4D1E-91AB-F7F40BAA8708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160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AA</a:t>
            </a:r>
            <a:r>
              <a:rPr lang="zh-TW" altLang="en-US" smtClean="0"/>
              <a:t>的知識網路架構</a:t>
            </a:r>
            <a:br>
              <a:rPr lang="zh-TW" altLang="en-US" smtClean="0"/>
            </a:br>
            <a:r>
              <a:rPr lang="zh-TW" altLang="en-US" sz="2400" smtClean="0"/>
              <a:t>導入知識管理的方法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04825" y="1247775"/>
            <a:ext cx="8077200" cy="4813300"/>
            <a:chOff x="318" y="786"/>
            <a:chExt cx="5088" cy="3032"/>
          </a:xfrm>
        </p:grpSpPr>
        <p:sp>
          <p:nvSpPr>
            <p:cNvPr id="605189" name="Rectangle 3"/>
            <p:cNvSpPr>
              <a:spLocks noChangeArrowheads="1"/>
            </p:cNvSpPr>
            <p:nvPr/>
          </p:nvSpPr>
          <p:spPr bwMode="auto">
            <a:xfrm>
              <a:off x="2190" y="1986"/>
              <a:ext cx="1248" cy="624"/>
            </a:xfrm>
            <a:prstGeom prst="rect">
              <a:avLst/>
            </a:prstGeom>
            <a:gradFill rotWithShape="0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shape">
                <a:fillToRect l="50000" t="50000" r="50000" b="50000"/>
              </a:path>
            </a:gradFill>
            <a:ln w="12700" cap="sq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>
                  <a:latin typeface="Times New Roman" pitchFamily="18" charset="0"/>
                </a:rPr>
                <a:t>知識管理</a:t>
              </a:r>
              <a:br>
                <a:rPr lang="zh-TW" altLang="en-US" sz="2400">
                  <a:latin typeface="Times New Roman" pitchFamily="18" charset="0"/>
                </a:rPr>
              </a:br>
              <a:r>
                <a:rPr lang="zh-TW" altLang="en-US" sz="2400">
                  <a:latin typeface="Times New Roman" pitchFamily="18" charset="0"/>
                </a:rPr>
                <a:t>解決方案</a:t>
              </a:r>
            </a:p>
          </p:txBody>
        </p:sp>
        <p:sp>
          <p:nvSpPr>
            <p:cNvPr id="605190" name="Oval 4"/>
            <p:cNvSpPr>
              <a:spLocks noChangeArrowheads="1"/>
            </p:cNvSpPr>
            <p:nvPr/>
          </p:nvSpPr>
          <p:spPr bwMode="auto">
            <a:xfrm>
              <a:off x="846" y="2034"/>
              <a:ext cx="864" cy="528"/>
            </a:xfrm>
            <a:prstGeom prst="ellipse">
              <a:avLst/>
            </a:prstGeom>
            <a:gradFill rotWithShape="0">
              <a:gsLst>
                <a:gs pos="0">
                  <a:srgbClr val="C6EB5D"/>
                </a:gs>
                <a:gs pos="100000">
                  <a:srgbClr val="CC66FF"/>
                </a:gs>
              </a:gsLst>
              <a:path path="shape">
                <a:fillToRect l="50000" t="50000" r="50000" b="50000"/>
              </a:path>
            </a:gra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>
                  <a:latin typeface="Times New Roman" pitchFamily="18" charset="0"/>
                </a:rPr>
                <a:t>社群</a:t>
              </a:r>
            </a:p>
          </p:txBody>
        </p:sp>
        <p:sp>
          <p:nvSpPr>
            <p:cNvPr id="605191" name="Oval 5"/>
            <p:cNvSpPr>
              <a:spLocks noChangeArrowheads="1"/>
            </p:cNvSpPr>
            <p:nvPr/>
          </p:nvSpPr>
          <p:spPr bwMode="auto">
            <a:xfrm>
              <a:off x="3198" y="1026"/>
              <a:ext cx="864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>
                  <a:latin typeface="Times New Roman" pitchFamily="18" charset="0"/>
                </a:rPr>
                <a:t>組織學習</a:t>
              </a:r>
            </a:p>
          </p:txBody>
        </p:sp>
        <p:sp>
          <p:nvSpPr>
            <p:cNvPr id="605192" name="Oval 6"/>
            <p:cNvSpPr>
              <a:spLocks noChangeArrowheads="1"/>
            </p:cNvSpPr>
            <p:nvPr/>
          </p:nvSpPr>
          <p:spPr bwMode="auto">
            <a:xfrm>
              <a:off x="1470" y="978"/>
              <a:ext cx="864" cy="528"/>
            </a:xfrm>
            <a:prstGeom prst="ellipse">
              <a:avLst/>
            </a:prstGeom>
            <a:gradFill rotWithShape="0">
              <a:gsLst>
                <a:gs pos="0">
                  <a:schemeClr val="hlink"/>
                </a:gs>
                <a:gs pos="100000">
                  <a:srgbClr val="52F6F2"/>
                </a:gs>
              </a:gsLst>
              <a:path path="shape">
                <a:fillToRect l="50000" t="50000" r="50000" b="50000"/>
              </a:path>
            </a:gra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>
                  <a:latin typeface="Times New Roman" pitchFamily="18" charset="0"/>
                </a:rPr>
                <a:t>知識策略</a:t>
              </a:r>
            </a:p>
          </p:txBody>
        </p:sp>
        <p:sp>
          <p:nvSpPr>
            <p:cNvPr id="605193" name="Oval 7"/>
            <p:cNvSpPr>
              <a:spLocks noChangeArrowheads="1"/>
            </p:cNvSpPr>
            <p:nvPr/>
          </p:nvSpPr>
          <p:spPr bwMode="auto">
            <a:xfrm>
              <a:off x="3918" y="2034"/>
              <a:ext cx="864" cy="528"/>
            </a:xfrm>
            <a:prstGeom prst="ellipse">
              <a:avLst/>
            </a:prstGeom>
            <a:gradFill rotWithShape="0">
              <a:gsLst>
                <a:gs pos="0">
                  <a:srgbClr val="1266D6"/>
                </a:gs>
                <a:gs pos="100000">
                  <a:srgbClr val="D9EE12"/>
                </a:gs>
              </a:gsLst>
              <a:path path="shape">
                <a:fillToRect l="50000" t="50000" r="50000" b="50000"/>
              </a:path>
            </a:gra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>
                  <a:latin typeface="Times New Roman" pitchFamily="18" charset="0"/>
                </a:rPr>
                <a:t>績效考評</a:t>
              </a:r>
            </a:p>
          </p:txBody>
        </p:sp>
        <p:sp>
          <p:nvSpPr>
            <p:cNvPr id="605194" name="Oval 8"/>
            <p:cNvSpPr>
              <a:spLocks noChangeArrowheads="1"/>
            </p:cNvSpPr>
            <p:nvPr/>
          </p:nvSpPr>
          <p:spPr bwMode="auto">
            <a:xfrm>
              <a:off x="3102" y="3090"/>
              <a:ext cx="864" cy="528"/>
            </a:xfrm>
            <a:prstGeom prst="ellipse">
              <a:avLst/>
            </a:prstGeom>
            <a:gradFill rotWithShape="0">
              <a:gsLst>
                <a:gs pos="0">
                  <a:srgbClr val="CC66FF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Knowledge</a:t>
              </a:r>
              <a:br>
                <a:rPr lang="en-US" altLang="zh-TW" sz="2400">
                  <a:latin typeface="Times New Roman" pitchFamily="18" charset="0"/>
                </a:rPr>
              </a:br>
              <a:r>
                <a:rPr lang="en-US" altLang="zh-TW" sz="2400">
                  <a:latin typeface="Times New Roman" pitchFamily="18" charset="0"/>
                </a:rPr>
                <a:t>Space</a:t>
              </a:r>
            </a:p>
          </p:txBody>
        </p:sp>
        <p:sp>
          <p:nvSpPr>
            <p:cNvPr id="605195" name="Oval 9"/>
            <p:cNvSpPr>
              <a:spLocks noChangeArrowheads="1"/>
            </p:cNvSpPr>
            <p:nvPr/>
          </p:nvSpPr>
          <p:spPr bwMode="auto">
            <a:xfrm>
              <a:off x="1662" y="3090"/>
              <a:ext cx="864" cy="528"/>
            </a:xfrm>
            <a:prstGeom prst="ellipse">
              <a:avLst/>
            </a:prstGeom>
            <a:gradFill rotWithShape="0">
              <a:gsLst>
                <a:gs pos="0">
                  <a:srgbClr val="9900CC"/>
                </a:gs>
                <a:gs pos="100000">
                  <a:srgbClr val="66FF33"/>
                </a:gs>
              </a:gsLst>
              <a:path path="shape">
                <a:fillToRect l="50000" t="50000" r="50000" b="50000"/>
              </a:path>
            </a:gra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>
                  <a:latin typeface="Times New Roman" pitchFamily="18" charset="0"/>
                </a:rPr>
                <a:t>資訊科技</a:t>
              </a:r>
            </a:p>
          </p:txBody>
        </p:sp>
        <p:sp>
          <p:nvSpPr>
            <p:cNvPr id="605196" name="Text Box 10"/>
            <p:cNvSpPr txBox="1">
              <a:spLocks noChangeArrowheads="1"/>
            </p:cNvSpPr>
            <p:nvPr/>
          </p:nvSpPr>
          <p:spPr bwMode="auto">
            <a:xfrm>
              <a:off x="750" y="1794"/>
              <a:ext cx="432" cy="192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1400">
                  <a:latin typeface="Times New Roman" pitchFamily="18" charset="0"/>
                </a:rPr>
                <a:t>學習</a:t>
              </a:r>
            </a:p>
          </p:txBody>
        </p:sp>
        <p:sp>
          <p:nvSpPr>
            <p:cNvPr id="605197" name="Text Box 11"/>
            <p:cNvSpPr txBox="1">
              <a:spLocks noChangeArrowheads="1"/>
            </p:cNvSpPr>
            <p:nvPr/>
          </p:nvSpPr>
          <p:spPr bwMode="auto">
            <a:xfrm>
              <a:off x="558" y="1938"/>
              <a:ext cx="432" cy="192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1400">
                  <a:latin typeface="Times New Roman" pitchFamily="18" charset="0"/>
                </a:rPr>
                <a:t>目的</a:t>
              </a:r>
            </a:p>
          </p:txBody>
        </p:sp>
        <p:sp>
          <p:nvSpPr>
            <p:cNvPr id="605198" name="Text Box 12"/>
            <p:cNvSpPr txBox="1">
              <a:spLocks noChangeArrowheads="1"/>
            </p:cNvSpPr>
            <p:nvPr/>
          </p:nvSpPr>
          <p:spPr bwMode="auto">
            <a:xfrm>
              <a:off x="318" y="2130"/>
              <a:ext cx="624" cy="326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1400">
                  <a:latin typeface="Times New Roman" pitchFamily="18" charset="0"/>
                </a:rPr>
                <a:t>企業文</a:t>
              </a:r>
              <a:br>
                <a:rPr lang="zh-TW" altLang="en-US" sz="1400">
                  <a:latin typeface="Times New Roman" pitchFamily="18" charset="0"/>
                </a:rPr>
              </a:br>
              <a:r>
                <a:rPr lang="zh-TW" altLang="en-US" sz="1400">
                  <a:latin typeface="Times New Roman" pitchFamily="18" charset="0"/>
                </a:rPr>
                <a:t>化再造</a:t>
              </a:r>
            </a:p>
          </p:txBody>
        </p:sp>
        <p:sp>
          <p:nvSpPr>
            <p:cNvPr id="605199" name="Text Box 13"/>
            <p:cNvSpPr txBox="1">
              <a:spLocks noChangeArrowheads="1"/>
            </p:cNvSpPr>
            <p:nvPr/>
          </p:nvSpPr>
          <p:spPr bwMode="auto">
            <a:xfrm>
              <a:off x="750" y="3090"/>
              <a:ext cx="1584" cy="728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400">
                  <a:latin typeface="Times New Roman" pitchFamily="18" charset="0"/>
                </a:rPr>
                <a:t>資訊技術策略</a:t>
              </a:r>
              <a:br>
                <a:rPr lang="zh-TW" altLang="en-US" sz="1400">
                  <a:latin typeface="Times New Roman" pitchFamily="18" charset="0"/>
                </a:rPr>
              </a:br>
              <a:r>
                <a:rPr lang="zh-TW" altLang="en-US" sz="1400">
                  <a:latin typeface="Times New Roman" pitchFamily="18" charset="0"/>
                </a:rPr>
                <a:t>　企業內部網路</a:t>
              </a:r>
              <a:br>
                <a:rPr lang="zh-TW" altLang="en-US" sz="1400">
                  <a:latin typeface="Times New Roman" pitchFamily="18" charset="0"/>
                </a:rPr>
              </a:br>
              <a:r>
                <a:rPr lang="zh-TW" altLang="en-US" sz="1400">
                  <a:latin typeface="Times New Roman" pitchFamily="18" charset="0"/>
                </a:rPr>
                <a:t>　　網際網路</a:t>
              </a:r>
              <a:br>
                <a:rPr lang="zh-TW" altLang="en-US" sz="1400">
                  <a:latin typeface="Times New Roman" pitchFamily="18" charset="0"/>
                </a:rPr>
              </a:br>
              <a:r>
                <a:rPr lang="zh-TW" altLang="en-US" sz="1400">
                  <a:latin typeface="Times New Roman" pitchFamily="18" charset="0"/>
                </a:rPr>
                <a:t>　　　電子郵件</a:t>
              </a:r>
              <a:br>
                <a:rPr lang="zh-TW" altLang="en-US" sz="1400">
                  <a:latin typeface="Times New Roman" pitchFamily="18" charset="0"/>
                </a:rPr>
              </a:br>
              <a:r>
                <a:rPr lang="zh-TW" altLang="en-US" sz="1400">
                  <a:latin typeface="Times New Roman" pitchFamily="18" charset="0"/>
                </a:rPr>
                <a:t>　　　　資訊倉儲</a:t>
              </a:r>
            </a:p>
          </p:txBody>
        </p:sp>
        <p:sp>
          <p:nvSpPr>
            <p:cNvPr id="605200" name="Text Box 14"/>
            <p:cNvSpPr txBox="1">
              <a:spLocks noChangeArrowheads="1"/>
            </p:cNvSpPr>
            <p:nvPr/>
          </p:nvSpPr>
          <p:spPr bwMode="auto">
            <a:xfrm>
              <a:off x="3870" y="3138"/>
              <a:ext cx="720" cy="393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1400">
                  <a:latin typeface="Times New Roman" pitchFamily="18" charset="0"/>
                </a:rPr>
                <a:t>整合</a:t>
              </a:r>
            </a:p>
            <a:p>
              <a:pPr algn="ctr">
                <a:spcBef>
                  <a:spcPct val="50000"/>
                </a:spcBef>
              </a:pPr>
              <a:r>
                <a:rPr lang="zh-TW" altLang="en-US" sz="1400">
                  <a:latin typeface="Times New Roman" pitchFamily="18" charset="0"/>
                </a:rPr>
                <a:t>擴充</a:t>
              </a:r>
            </a:p>
          </p:txBody>
        </p:sp>
        <p:sp>
          <p:nvSpPr>
            <p:cNvPr id="605201" name="Text Box 15"/>
            <p:cNvSpPr txBox="1">
              <a:spLocks noChangeArrowheads="1"/>
            </p:cNvSpPr>
            <p:nvPr/>
          </p:nvSpPr>
          <p:spPr bwMode="auto">
            <a:xfrm>
              <a:off x="3918" y="882"/>
              <a:ext cx="1200" cy="594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400">
                  <a:latin typeface="Times New Roman" pitchFamily="18" charset="0"/>
                </a:rPr>
                <a:t>訓練</a:t>
              </a:r>
              <a:br>
                <a:rPr lang="zh-TW" altLang="en-US" sz="1400">
                  <a:latin typeface="Times New Roman" pitchFamily="18" charset="0"/>
                </a:rPr>
              </a:br>
              <a:r>
                <a:rPr lang="zh-TW" altLang="en-US" sz="1400">
                  <a:latin typeface="Times New Roman" pitchFamily="18" charset="0"/>
                </a:rPr>
                <a:t>　</a:t>
              </a:r>
              <a:r>
                <a:rPr lang="en-US" altLang="zh-TW" sz="1400">
                  <a:latin typeface="Times New Roman" pitchFamily="18" charset="0"/>
                </a:rPr>
                <a:t>CBT</a:t>
              </a:r>
              <a:br>
                <a:rPr lang="en-US" altLang="zh-TW" sz="1400">
                  <a:latin typeface="Times New Roman" pitchFamily="18" charset="0"/>
                </a:rPr>
              </a:br>
              <a:r>
                <a:rPr lang="en-US" altLang="zh-TW" sz="1400">
                  <a:latin typeface="Times New Roman" pitchFamily="18" charset="0"/>
                </a:rPr>
                <a:t>      VGT</a:t>
              </a:r>
              <a:br>
                <a:rPr lang="en-US" altLang="zh-TW" sz="1400">
                  <a:latin typeface="Times New Roman" pitchFamily="18" charset="0"/>
                </a:rPr>
              </a:br>
              <a:r>
                <a:rPr lang="en-US" altLang="zh-TW" sz="1400">
                  <a:latin typeface="Times New Roman" pitchFamily="18" charset="0"/>
                </a:rPr>
                <a:t>       </a:t>
              </a:r>
              <a:r>
                <a:rPr lang="zh-TW" altLang="en-US" sz="1400">
                  <a:latin typeface="Times New Roman" pitchFamily="18" charset="0"/>
                </a:rPr>
                <a:t>行動學習</a:t>
              </a:r>
            </a:p>
          </p:txBody>
        </p:sp>
        <p:sp>
          <p:nvSpPr>
            <p:cNvPr id="605202" name="Text Box 16"/>
            <p:cNvSpPr txBox="1">
              <a:spLocks noChangeArrowheads="1"/>
            </p:cNvSpPr>
            <p:nvPr/>
          </p:nvSpPr>
          <p:spPr bwMode="auto">
            <a:xfrm>
              <a:off x="4590" y="2562"/>
              <a:ext cx="816" cy="326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400">
                  <a:latin typeface="Times New Roman" pitchFamily="18" charset="0"/>
                </a:rPr>
                <a:t>KMAT</a:t>
              </a:r>
              <a:br>
                <a:rPr lang="en-US" altLang="zh-TW" sz="1400">
                  <a:latin typeface="Times New Roman" pitchFamily="18" charset="0"/>
                </a:rPr>
              </a:br>
              <a:r>
                <a:rPr lang="zh-TW" altLang="en-US" sz="1400">
                  <a:latin typeface="Times New Roman" pitchFamily="18" charset="0"/>
                </a:rPr>
                <a:t>績效考評指標</a:t>
              </a:r>
            </a:p>
          </p:txBody>
        </p:sp>
        <p:sp>
          <p:nvSpPr>
            <p:cNvPr id="605203" name="Line 17"/>
            <p:cNvSpPr>
              <a:spLocks noChangeShapeType="1"/>
            </p:cNvSpPr>
            <p:nvPr/>
          </p:nvSpPr>
          <p:spPr bwMode="auto">
            <a:xfrm rot="-3839799">
              <a:off x="1331" y="1779"/>
              <a:ext cx="579" cy="1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05204" name="Line 18"/>
            <p:cNvSpPr>
              <a:spLocks noChangeShapeType="1"/>
            </p:cNvSpPr>
            <p:nvPr/>
          </p:nvSpPr>
          <p:spPr bwMode="auto">
            <a:xfrm>
              <a:off x="2334" y="1266"/>
              <a:ext cx="86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05205" name="Line 19"/>
            <p:cNvSpPr>
              <a:spLocks noChangeShapeType="1"/>
            </p:cNvSpPr>
            <p:nvPr/>
          </p:nvSpPr>
          <p:spPr bwMode="auto">
            <a:xfrm rot="3263349">
              <a:off x="3720" y="1806"/>
              <a:ext cx="621" cy="1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05206" name="Line 20"/>
            <p:cNvSpPr>
              <a:spLocks noChangeShapeType="1"/>
            </p:cNvSpPr>
            <p:nvPr/>
          </p:nvSpPr>
          <p:spPr bwMode="auto">
            <a:xfrm>
              <a:off x="3438" y="2322"/>
              <a:ext cx="43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05207" name="Line 21"/>
            <p:cNvSpPr>
              <a:spLocks noChangeShapeType="1"/>
            </p:cNvSpPr>
            <p:nvPr/>
          </p:nvSpPr>
          <p:spPr bwMode="auto">
            <a:xfrm rot="18378323" flipH="1">
              <a:off x="3633" y="2825"/>
              <a:ext cx="710" cy="2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05208" name="Line 22"/>
            <p:cNvSpPr>
              <a:spLocks noChangeShapeType="1"/>
            </p:cNvSpPr>
            <p:nvPr/>
          </p:nvSpPr>
          <p:spPr bwMode="auto">
            <a:xfrm>
              <a:off x="2526" y="3378"/>
              <a:ext cx="576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05209" name="Line 23"/>
            <p:cNvSpPr>
              <a:spLocks noChangeShapeType="1"/>
            </p:cNvSpPr>
            <p:nvPr/>
          </p:nvSpPr>
          <p:spPr bwMode="auto">
            <a:xfrm>
              <a:off x="1710" y="2322"/>
              <a:ext cx="48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05210" name="Line 24"/>
            <p:cNvSpPr>
              <a:spLocks noChangeShapeType="1"/>
            </p:cNvSpPr>
            <p:nvPr/>
          </p:nvSpPr>
          <p:spPr bwMode="auto">
            <a:xfrm rot="17928177" flipH="1">
              <a:off x="3166" y="1755"/>
              <a:ext cx="446" cy="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05211" name="Line 25"/>
            <p:cNvSpPr>
              <a:spLocks noChangeShapeType="1"/>
            </p:cNvSpPr>
            <p:nvPr/>
          </p:nvSpPr>
          <p:spPr bwMode="auto">
            <a:xfrm rot="3087146" flipH="1">
              <a:off x="1294" y="2842"/>
              <a:ext cx="714" cy="1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05212" name="Line 26"/>
            <p:cNvSpPr>
              <a:spLocks noChangeShapeType="1"/>
            </p:cNvSpPr>
            <p:nvPr/>
          </p:nvSpPr>
          <p:spPr bwMode="auto">
            <a:xfrm rot="17871484" flipH="1">
              <a:off x="2029" y="2856"/>
              <a:ext cx="549" cy="4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05213" name="Line 27"/>
            <p:cNvSpPr>
              <a:spLocks noChangeShapeType="1"/>
            </p:cNvSpPr>
            <p:nvPr/>
          </p:nvSpPr>
          <p:spPr bwMode="auto">
            <a:xfrm rot="4244237" flipH="1">
              <a:off x="3213" y="2820"/>
              <a:ext cx="438" cy="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05214" name="Line 28"/>
            <p:cNvSpPr>
              <a:spLocks noChangeShapeType="1"/>
            </p:cNvSpPr>
            <p:nvPr/>
          </p:nvSpPr>
          <p:spPr bwMode="auto">
            <a:xfrm rot="3844920" flipH="1">
              <a:off x="1879" y="1708"/>
              <a:ext cx="515" cy="5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05215" name="Text Box 29"/>
            <p:cNvSpPr txBox="1">
              <a:spLocks noChangeArrowheads="1"/>
            </p:cNvSpPr>
            <p:nvPr/>
          </p:nvSpPr>
          <p:spPr bwMode="auto">
            <a:xfrm>
              <a:off x="1086" y="786"/>
              <a:ext cx="624" cy="393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400">
                  <a:latin typeface="Times New Roman" pitchFamily="18" charset="0"/>
                </a:rPr>
                <a:t>　　價值</a:t>
              </a:r>
            </a:p>
            <a:p>
              <a:pPr>
                <a:spcBef>
                  <a:spcPct val="50000"/>
                </a:spcBef>
              </a:pPr>
              <a:r>
                <a:rPr lang="zh-TW" altLang="en-US" sz="1400">
                  <a:latin typeface="Times New Roman" pitchFamily="18" charset="0"/>
                </a:rPr>
                <a:t>願景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E6189A-6A8B-49DF-959B-FD8CCD14C584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graphicFrame>
        <p:nvGraphicFramePr>
          <p:cNvPr id="41986" name="Object 8194"/>
          <p:cNvGraphicFramePr>
            <a:graphicFrameLocks noChangeAspect="1"/>
          </p:cNvGraphicFramePr>
          <p:nvPr/>
        </p:nvGraphicFramePr>
        <p:xfrm>
          <a:off x="1676400" y="381000"/>
          <a:ext cx="5486400" cy="5892800"/>
        </p:xfrm>
        <a:graphic>
          <a:graphicData uri="http://schemas.openxmlformats.org/presentationml/2006/ole">
            <p:oleObj spid="_x0000_s2050" name="文件" r:id="rId3" imgW="5316120" imgH="762624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55B3A-0142-419A-8CB8-C912514D5C32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graphicFrame>
        <p:nvGraphicFramePr>
          <p:cNvPr id="1239068" name="Group 1052"/>
          <p:cNvGraphicFramePr>
            <a:graphicFrameLocks noGrp="1"/>
          </p:cNvGraphicFramePr>
          <p:nvPr/>
        </p:nvGraphicFramePr>
        <p:xfrm>
          <a:off x="755650" y="692150"/>
          <a:ext cx="7761288" cy="5141596"/>
        </p:xfrm>
        <a:graphic>
          <a:graphicData uri="http://schemas.openxmlformats.org/drawingml/2006/table">
            <a:tbl>
              <a:tblPr/>
              <a:tblGrid>
                <a:gridCol w="614363"/>
                <a:gridCol w="1954212"/>
                <a:gridCol w="2230438"/>
                <a:gridCol w="2962275"/>
              </a:tblGrid>
              <a:tr h="47466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知識管理的目的</a:t>
                      </a: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台積電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台灣應材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中華汽車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</a:tr>
              <a:tr h="22113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0" marR="0" lvl="0" indent="-292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製程改善與創新</a:t>
                      </a:r>
                    </a:p>
                    <a:p>
                      <a:pPr marL="292100" marR="0" lvl="0" indent="-292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不斷地累積專業知識</a:t>
                      </a:r>
                    </a:p>
                    <a:p>
                      <a:pPr marL="292100" marR="0" lvl="0" indent="-292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創造新營運模式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獲得更健康的工作態度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建立新領導力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成就專業實現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管理企業價值鏈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營運效率與策略競爭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強化企業競爭力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</a:tr>
              <a:tr h="4762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奇異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全錄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思科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</a:tr>
              <a:tr h="18938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廢除組織的垂直障礙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因應世界環境變化開發產品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提升企業競爭力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使企業實現知識的共用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確保所有員工能快速的獲得滿足客戶需求所需的知識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幫助公司維持成長曲線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2F58E6-54F6-45C0-933D-39AE3D1DDF8B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graphicFrame>
        <p:nvGraphicFramePr>
          <p:cNvPr id="1240091" name="Group 1051"/>
          <p:cNvGraphicFramePr>
            <a:graphicFrameLocks noGrp="1"/>
          </p:cNvGraphicFramePr>
          <p:nvPr/>
        </p:nvGraphicFramePr>
        <p:xfrm>
          <a:off x="900113" y="765175"/>
          <a:ext cx="7110412" cy="4905058"/>
        </p:xfrm>
        <a:graphic>
          <a:graphicData uri="http://schemas.openxmlformats.org/drawingml/2006/table">
            <a:tbl>
              <a:tblPr/>
              <a:tblGrid>
                <a:gridCol w="576262"/>
                <a:gridCol w="2736850"/>
                <a:gridCol w="1863725"/>
                <a:gridCol w="1933575"/>
              </a:tblGrid>
              <a:tr h="477838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知識管理的策略</a:t>
                      </a: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台積電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台灣應材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中華汽車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</a:tr>
              <a:tr h="19304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6838" marR="0" lvl="0" indent="-96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有效管理組織內的各種專業知識</a:t>
                      </a:r>
                    </a:p>
                    <a:p>
                      <a:pPr marL="96838" marR="0" lvl="0" indent="-96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紀錄、分類、儲存、擴散與更新的過程確保持續改善與創新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系統化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社會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標楷體" pitchFamily="65" charset="-120"/>
                        </a:rPr>
                        <a:t>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標楷體" pitchFamily="65" charset="-120"/>
                        </a:rPr>
                        <a:t>市場化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先導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示範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推廣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</a:tr>
              <a:tr h="4778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奇異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全錄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思科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</a:tr>
              <a:tr h="19383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全球化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服務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六個標準差運動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企業電子化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員工自我測評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知識庫的建立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創新典範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sym typeface="Wingdings 2" pitchFamily="18" charset="2"/>
                        </a:rPr>
                        <a:t>知識紮根策略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電子學習方案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C75FD0-C476-42A8-B5D4-172D2CFAD74B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graphicFrame>
        <p:nvGraphicFramePr>
          <p:cNvPr id="1241114" name="Group 26"/>
          <p:cNvGraphicFramePr>
            <a:graphicFrameLocks noGrp="1"/>
          </p:cNvGraphicFramePr>
          <p:nvPr/>
        </p:nvGraphicFramePr>
        <p:xfrm>
          <a:off x="684213" y="404813"/>
          <a:ext cx="7632700" cy="5815013"/>
        </p:xfrm>
        <a:graphic>
          <a:graphicData uri="http://schemas.openxmlformats.org/drawingml/2006/table">
            <a:tbl>
              <a:tblPr/>
              <a:tblGrid>
                <a:gridCol w="606425"/>
                <a:gridCol w="2090737"/>
                <a:gridCol w="2447925"/>
                <a:gridCol w="2487613"/>
              </a:tblGrid>
              <a:tr h="612775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知識管理的步驟</a:t>
                      </a: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台積電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台灣應材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中華汽車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3939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知識的發掘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知識的複製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知識的累積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知識的擴散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知識的更新</a:t>
                      </a:r>
                      <a:endParaRPr kumimoji="1" lang="zh-TW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準備階段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規劃階段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設計階段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開發階段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執行階段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評估階段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建置知識平台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推動知識管理及分享的觀念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建構完整企業經營系統</a:t>
                      </a:r>
                      <a:endParaRPr kumimoji="1" lang="zh-TW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6127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奇異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全錄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思科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1955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覺醒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展望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重建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96838" marR="0" lvl="0" indent="-96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設立知識主管</a:t>
                      </a:r>
                    </a:p>
                    <a:p>
                      <a:pPr marL="96838" marR="0" lvl="0" indent="-96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建立內部網路</a:t>
                      </a:r>
                    </a:p>
                    <a:p>
                      <a:pPr marL="96838" marR="0" lvl="0" indent="-96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建立內部知識庫</a:t>
                      </a:r>
                    </a:p>
                    <a:p>
                      <a:pPr marL="96838" marR="0" lvl="0" indent="-96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公司智力資源的開發與分享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植入網際網路的基礎概念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建構網路文化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完成網路平台及標準化的工具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0FB00-664D-414F-AD37-BCF213F9209F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graphicFrame>
        <p:nvGraphicFramePr>
          <p:cNvPr id="1242139" name="Group 27"/>
          <p:cNvGraphicFramePr>
            <a:graphicFrameLocks noGrp="1"/>
          </p:cNvGraphicFramePr>
          <p:nvPr/>
        </p:nvGraphicFramePr>
        <p:xfrm>
          <a:off x="468313" y="549275"/>
          <a:ext cx="8064500" cy="5568952"/>
        </p:xfrm>
        <a:graphic>
          <a:graphicData uri="http://schemas.openxmlformats.org/drawingml/2006/table">
            <a:tbl>
              <a:tblPr/>
              <a:tblGrid>
                <a:gridCol w="627062"/>
                <a:gridCol w="2330450"/>
                <a:gridCol w="2987675"/>
                <a:gridCol w="2119313"/>
              </a:tblGrid>
              <a:tr h="53816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知識管理的關鍵成功因素</a:t>
                      </a: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台積電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台灣應材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中華汽車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2463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企業文化</a:t>
                      </a: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+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強勢領導者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學習型組織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績效管理與發展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聰明複製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高階主管的支持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全面性普及的資訊架構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具激勵效果的獎勵措施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規劃方向正確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企業目標清楚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建立企業整體的共識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5381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奇異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全錄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思科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2463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凝聚企業文化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適時將組織轉型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不斷創新追求更高價值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以知識帶領員工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符合員工需求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IT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工具的開發與運用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策略目標相同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學習性組織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重視公司願景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網路平台及標準化的工具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電子學習方案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8A17B8-5117-4D1E-83A0-62210009A36F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graphicFrame>
        <p:nvGraphicFramePr>
          <p:cNvPr id="1243163" name="Group 27"/>
          <p:cNvGraphicFramePr>
            <a:graphicFrameLocks noGrp="1"/>
          </p:cNvGraphicFramePr>
          <p:nvPr/>
        </p:nvGraphicFramePr>
        <p:xfrm>
          <a:off x="684213" y="620713"/>
          <a:ext cx="7777162" cy="5400676"/>
        </p:xfrm>
        <a:graphic>
          <a:graphicData uri="http://schemas.openxmlformats.org/drawingml/2006/table">
            <a:tbl>
              <a:tblPr/>
              <a:tblGrid>
                <a:gridCol w="604837"/>
                <a:gridCol w="2708275"/>
                <a:gridCol w="2182813"/>
                <a:gridCol w="2281237"/>
              </a:tblGrid>
              <a:tr h="604838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知識管理的成效</a:t>
                      </a: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台積電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台灣應材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中華汽車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5843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績效管理與發展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成為一個學習型組織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建立與客戶更緊密的關係，達到互利的境界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endParaRPr kumimoji="1" lang="zh-TW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將知識分享與人事考核結合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標楷體" pitchFamily="65" charset="-120"/>
                        </a:rPr>
                        <a:t>作系統化的績效評估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6048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奇異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全錄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思科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6066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3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原有人力及資源轉移至更高價值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3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整體價值快速成長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人工與費用成本降低了百分之十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組織決策傳遞的速度增快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組織扁平化 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Ø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每一位組織成員都成為知識工作者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C2C891-8ED0-42F1-98C4-1C7545FAE658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graphicFrame>
        <p:nvGraphicFramePr>
          <p:cNvPr id="1244186" name="Group 26"/>
          <p:cNvGraphicFramePr>
            <a:graphicFrameLocks noGrp="1"/>
          </p:cNvGraphicFramePr>
          <p:nvPr/>
        </p:nvGraphicFramePr>
        <p:xfrm>
          <a:off x="539750" y="381000"/>
          <a:ext cx="8135938" cy="5870576"/>
        </p:xfrm>
        <a:graphic>
          <a:graphicData uri="http://schemas.openxmlformats.org/drawingml/2006/table">
            <a:tbl>
              <a:tblPr/>
              <a:tblGrid>
                <a:gridCol w="603250"/>
                <a:gridCol w="2559050"/>
                <a:gridCol w="2417763"/>
                <a:gridCol w="2555875"/>
              </a:tblGrid>
              <a:tr h="554038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知識管理的後續發展</a:t>
                      </a: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台積電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台灣應材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中華汽車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31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藉由知識管理，達成企業永續經營之競爭優勢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學習型組織－組織與人一定要跟著成長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標楷體" pitchFamily="65" charset="-120"/>
                        </a:rPr>
                        <a:t>建立新的營運模式及夥伴關係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標楷體" pitchFamily="65" charset="-120"/>
                        </a:rPr>
                        <a:t>與客戶建立更緊密的關係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標楷體" pitchFamily="65" charset="-120"/>
                        </a:rPr>
                        <a:t>朝全方位的ＫＭ解決方案去努力與實踐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  <a:sym typeface="Wingdings" pitchFamily="2" charset="2"/>
                        </a:rPr>
                        <a:t>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將知識分享與人事考核結合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sym typeface="Wingdings" pitchFamily="2" charset="2"/>
                        </a:rPr>
                        <a:t>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作系統化的績效評估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556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奇異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全錄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思科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177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將知識轉化為智慧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用知識創造財富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積極拓展市場業務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誠摯的服務熱誠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積極推動企業再造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提升專業技術 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實施利潤分享制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轉型成為高科技導向的企業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將企業願景落實到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日常運作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提供和思科的新產品和市場策略同步的學習課程</a:t>
                      </a:r>
                    </a:p>
                    <a:p>
                      <a:pPr marL="193675" marR="0" lvl="0" indent="-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75056-172F-45AB-AED4-B7EEC7D88482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257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Identifies KM Needs and Realize KM Potentials</a:t>
            </a:r>
          </a:p>
        </p:txBody>
      </p:sp>
      <p:sp>
        <p:nvSpPr>
          <p:cNvPr id="602116" name="Rectangle 6"/>
          <p:cNvSpPr>
            <a:spLocks noChangeArrowheads="1"/>
          </p:cNvSpPr>
          <p:nvPr/>
        </p:nvSpPr>
        <p:spPr bwMode="auto">
          <a:xfrm>
            <a:off x="1676400" y="0"/>
            <a:ext cx="6432550" cy="250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657225" eaLnBrk="0" hangingPunct="0">
              <a:lnSpc>
                <a:spcPct val="110000"/>
              </a:lnSpc>
            </a:pPr>
            <a:r>
              <a:rPr kumimoji="0" lang="en-US" altLang="zh-TW" sz="1500" b="1"/>
              <a:t> 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762000" y="1295400"/>
            <a:ext cx="7653338" cy="4745038"/>
            <a:chOff x="0" y="528"/>
            <a:chExt cx="5664" cy="3264"/>
          </a:xfrm>
        </p:grpSpPr>
        <p:sp>
          <p:nvSpPr>
            <p:cNvPr id="602118" name="Rectangle 8"/>
            <p:cNvSpPr>
              <a:spLocks noChangeArrowheads="1"/>
            </p:cNvSpPr>
            <p:nvPr/>
          </p:nvSpPr>
          <p:spPr bwMode="auto">
            <a:xfrm>
              <a:off x="0" y="528"/>
              <a:ext cx="5664" cy="3264"/>
            </a:xfrm>
            <a:prstGeom prst="rect">
              <a:avLst/>
            </a:prstGeom>
            <a:solidFill>
              <a:srgbClr val="8E9CAE"/>
            </a:solidFill>
            <a:ln w="12700">
              <a:noFill/>
              <a:miter lim="800000"/>
              <a:headEnd/>
              <a:tailEnd/>
            </a:ln>
            <a:effectLst>
              <a:prstShdw prst="shdw17" dist="17961" dir="2700000">
                <a:srgbClr val="555E68"/>
              </a:prstShdw>
            </a:effectLst>
          </p:spPr>
          <p:txBody>
            <a:bodyPr lIns="84652" tIns="41583" rIns="84652" bIns="41583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257481" name="Rectangle 9"/>
            <p:cNvSpPr>
              <a:spLocks noChangeArrowheads="1"/>
            </p:cNvSpPr>
            <p:nvPr/>
          </p:nvSpPr>
          <p:spPr bwMode="auto">
            <a:xfrm>
              <a:off x="1680" y="2790"/>
              <a:ext cx="3888" cy="954"/>
            </a:xfrm>
            <a:prstGeom prst="rect">
              <a:avLst/>
            </a:prstGeom>
            <a:solidFill>
              <a:srgbClr val="C9DAED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prstShdw prst="shdw18" dist="17961" dir="135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57482" name="Rectangle 10"/>
            <p:cNvSpPr>
              <a:spLocks noChangeArrowheads="1"/>
            </p:cNvSpPr>
            <p:nvPr/>
          </p:nvSpPr>
          <p:spPr bwMode="auto">
            <a:xfrm>
              <a:off x="96" y="984"/>
              <a:ext cx="1439" cy="1269"/>
            </a:xfrm>
            <a:prstGeom prst="rect">
              <a:avLst/>
            </a:prstGeom>
            <a:solidFill>
              <a:srgbClr val="C9DAED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prstShdw prst="shdw18" dist="17961" dir="135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57483" name="Rectangle 11"/>
            <p:cNvSpPr>
              <a:spLocks noChangeArrowheads="1"/>
            </p:cNvSpPr>
            <p:nvPr/>
          </p:nvSpPr>
          <p:spPr bwMode="auto">
            <a:xfrm>
              <a:off x="1645" y="977"/>
              <a:ext cx="1490" cy="1405"/>
            </a:xfrm>
            <a:prstGeom prst="rect">
              <a:avLst/>
            </a:prstGeom>
            <a:solidFill>
              <a:srgbClr val="C9DAED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prstShdw prst="shdw18" dist="17961" dir="135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57484" name="Rectangle 12"/>
            <p:cNvSpPr>
              <a:spLocks noChangeArrowheads="1"/>
            </p:cNvSpPr>
            <p:nvPr/>
          </p:nvSpPr>
          <p:spPr bwMode="auto">
            <a:xfrm>
              <a:off x="3312" y="984"/>
              <a:ext cx="2256" cy="1627"/>
            </a:xfrm>
            <a:prstGeom prst="rect">
              <a:avLst/>
            </a:prstGeom>
            <a:solidFill>
              <a:srgbClr val="C9DAED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prstShdw prst="shdw18" dist="17961" dir="135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602123" name="AutoShape 13"/>
            <p:cNvSpPr>
              <a:spLocks noChangeArrowheads="1"/>
            </p:cNvSpPr>
            <p:nvPr/>
          </p:nvSpPr>
          <p:spPr bwMode="auto">
            <a:xfrm rot="-5400000">
              <a:off x="3019" y="1590"/>
              <a:ext cx="442" cy="192"/>
            </a:xfrm>
            <a:prstGeom prst="downArrow">
              <a:avLst>
                <a:gd name="adj1" fmla="val 46667"/>
                <a:gd name="adj2" fmla="val 41667"/>
              </a:avLst>
            </a:prstGeom>
            <a:gradFill rotWithShape="0">
              <a:gsLst>
                <a:gs pos="0">
                  <a:srgbClr val="BBE1E5"/>
                </a:gs>
                <a:gs pos="100000">
                  <a:srgbClr val="0692A1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045861"/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02124" name="AutoShape 14"/>
            <p:cNvSpPr>
              <a:spLocks noChangeArrowheads="1"/>
            </p:cNvSpPr>
            <p:nvPr/>
          </p:nvSpPr>
          <p:spPr bwMode="auto">
            <a:xfrm rot="-5400000">
              <a:off x="1387" y="1590"/>
              <a:ext cx="442" cy="192"/>
            </a:xfrm>
            <a:prstGeom prst="downArrow">
              <a:avLst>
                <a:gd name="adj1" fmla="val 46667"/>
                <a:gd name="adj2" fmla="val 41667"/>
              </a:avLst>
            </a:prstGeom>
            <a:gradFill rotWithShape="0">
              <a:gsLst>
                <a:gs pos="0">
                  <a:srgbClr val="BBE1E5"/>
                </a:gs>
                <a:gs pos="100000">
                  <a:srgbClr val="0692A1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045861"/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02125" name="Rectangle 15"/>
            <p:cNvSpPr>
              <a:spLocks noChangeArrowheads="1"/>
            </p:cNvSpPr>
            <p:nvPr/>
          </p:nvSpPr>
          <p:spPr bwMode="auto">
            <a:xfrm>
              <a:off x="384" y="1027"/>
              <a:ext cx="864" cy="22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1000"/>
                <a:t>KM needs-</a:t>
              </a:r>
              <a:br>
                <a:rPr kumimoji="0" lang="en-US" altLang="zh-TW" sz="1000"/>
              </a:br>
              <a:r>
                <a:rPr kumimoji="0" lang="en-US" altLang="zh-TW" sz="1000"/>
                <a:t>assessment</a:t>
              </a:r>
            </a:p>
          </p:txBody>
        </p:sp>
        <p:sp>
          <p:nvSpPr>
            <p:cNvPr id="602126" name="Rectangle 16"/>
            <p:cNvSpPr>
              <a:spLocks noChangeArrowheads="1"/>
            </p:cNvSpPr>
            <p:nvPr/>
          </p:nvSpPr>
          <p:spPr bwMode="auto">
            <a:xfrm>
              <a:off x="384" y="1333"/>
              <a:ext cx="864" cy="221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900" b="1">
                  <a:solidFill>
                    <a:schemeClr val="bg1"/>
                  </a:solidFill>
                </a:rPr>
                <a:t>KM audit &amp;</a:t>
              </a:r>
              <a:br>
                <a:rPr kumimoji="0" lang="en-US" altLang="zh-TW" sz="900" b="1">
                  <a:solidFill>
                    <a:schemeClr val="bg1"/>
                  </a:solidFill>
                </a:rPr>
              </a:br>
              <a:r>
                <a:rPr kumimoji="0" lang="en-US" altLang="zh-TW" sz="900" b="1">
                  <a:solidFill>
                    <a:schemeClr val="bg1"/>
                  </a:solidFill>
                </a:rPr>
                <a:t>benchmarking</a:t>
              </a:r>
            </a:p>
          </p:txBody>
        </p:sp>
        <p:sp>
          <p:nvSpPr>
            <p:cNvPr id="602127" name="Rectangle 17"/>
            <p:cNvSpPr>
              <a:spLocks noChangeArrowheads="1"/>
            </p:cNvSpPr>
            <p:nvPr/>
          </p:nvSpPr>
          <p:spPr bwMode="auto">
            <a:xfrm>
              <a:off x="3384" y="1018"/>
              <a:ext cx="960" cy="177"/>
            </a:xfrm>
            <a:prstGeom prst="rect">
              <a:avLst/>
            </a:prstGeom>
            <a:solidFill>
              <a:srgbClr val="00CC9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en-US" altLang="zh-TW" sz="900" b="1"/>
                <a:t>Communities of</a:t>
              </a:r>
            </a:p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en-US" altLang="zh-TW" sz="900" b="1"/>
                <a:t> practice</a:t>
              </a:r>
              <a:endParaRPr kumimoji="0" lang="de-DE" altLang="zh-TW" sz="900" b="1"/>
            </a:p>
          </p:txBody>
        </p:sp>
        <p:sp>
          <p:nvSpPr>
            <p:cNvPr id="602128" name="Rectangle 18"/>
            <p:cNvSpPr>
              <a:spLocks noChangeArrowheads="1"/>
            </p:cNvSpPr>
            <p:nvPr/>
          </p:nvSpPr>
          <p:spPr bwMode="auto">
            <a:xfrm>
              <a:off x="3360" y="1637"/>
              <a:ext cx="960" cy="197"/>
            </a:xfrm>
            <a:prstGeom prst="rect">
              <a:avLst/>
            </a:prstGeom>
            <a:solidFill>
              <a:srgbClr val="00CC9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Knowledge sharing:</a:t>
              </a:r>
            </a:p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Patent Database</a:t>
              </a:r>
            </a:p>
          </p:txBody>
        </p:sp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3360" y="1872"/>
              <a:ext cx="2130" cy="221"/>
              <a:chOff x="4008" y="2410"/>
              <a:chExt cx="2064" cy="221"/>
            </a:xfrm>
          </p:grpSpPr>
          <p:sp>
            <p:nvSpPr>
              <p:cNvPr id="602189" name="Rectangle 20"/>
              <p:cNvSpPr>
                <a:spLocks noChangeArrowheads="1"/>
              </p:cNvSpPr>
              <p:nvPr/>
            </p:nvSpPr>
            <p:spPr bwMode="auto">
              <a:xfrm>
                <a:off x="4008" y="2410"/>
                <a:ext cx="2064" cy="221"/>
              </a:xfrm>
              <a:prstGeom prst="rect">
                <a:avLst/>
              </a:prstGeom>
              <a:solidFill>
                <a:srgbClr val="00CC99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10800000" wrap="none" lIns="0" tIns="0" rIns="0" bIns="0" anchor="ctr"/>
              <a:lstStyle/>
              <a:p>
                <a:endParaRPr lang="zh-TW" altLang="en-US"/>
              </a:p>
            </p:txBody>
          </p:sp>
          <p:sp>
            <p:nvSpPr>
              <p:cNvPr id="602190" name="Rectangle 21"/>
              <p:cNvSpPr>
                <a:spLocks noChangeArrowheads="1"/>
              </p:cNvSpPr>
              <p:nvPr/>
            </p:nvSpPr>
            <p:spPr bwMode="auto">
              <a:xfrm>
                <a:off x="4084" y="2424"/>
                <a:ext cx="1941" cy="16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defTabSz="657225" eaLnBrk="0" hangingPunct="0">
                  <a:lnSpc>
                    <a:spcPct val="80000"/>
                  </a:lnSpc>
                </a:pPr>
                <a:r>
                  <a:rPr kumimoji="0" lang="en-US" altLang="zh-TW" sz="1000" b="1">
                    <a:solidFill>
                      <a:schemeClr val="bg1"/>
                    </a:solidFill>
                  </a:rPr>
                  <a:t>Operation and administration of KM-systems </a:t>
                </a:r>
                <a:br>
                  <a:rPr kumimoji="0" lang="en-US" altLang="zh-TW" sz="1000" b="1">
                    <a:solidFill>
                      <a:schemeClr val="bg1"/>
                    </a:solidFill>
                  </a:rPr>
                </a:br>
                <a:r>
                  <a:rPr kumimoji="0" lang="en-US" altLang="zh-TW" sz="1000" b="1">
                    <a:solidFill>
                      <a:schemeClr val="bg1"/>
                    </a:solidFill>
                  </a:rPr>
                  <a:t>(Incentives / KM Measurements)</a:t>
                </a:r>
                <a:endParaRPr kumimoji="0" lang="en-US" altLang="zh-TW" sz="10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02130" name="Rectangle 22"/>
            <p:cNvSpPr>
              <a:spLocks noChangeArrowheads="1"/>
            </p:cNvSpPr>
            <p:nvPr/>
          </p:nvSpPr>
          <p:spPr bwMode="auto">
            <a:xfrm>
              <a:off x="4530" y="1021"/>
              <a:ext cx="960" cy="227"/>
            </a:xfrm>
            <a:prstGeom prst="rect">
              <a:avLst/>
            </a:prstGeom>
            <a:solidFill>
              <a:srgbClr val="00CC9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Lessons learned</a:t>
              </a:r>
            </a:p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process/project</a:t>
              </a:r>
            </a:p>
          </p:txBody>
        </p:sp>
        <p:sp>
          <p:nvSpPr>
            <p:cNvPr id="602131" name="Rectangle 23"/>
            <p:cNvSpPr>
              <a:spLocks noChangeArrowheads="1"/>
            </p:cNvSpPr>
            <p:nvPr/>
          </p:nvSpPr>
          <p:spPr bwMode="auto">
            <a:xfrm>
              <a:off x="4530" y="1333"/>
              <a:ext cx="960" cy="254"/>
            </a:xfrm>
            <a:prstGeom prst="rect">
              <a:avLst/>
            </a:prstGeom>
            <a:solidFill>
              <a:srgbClr val="00CC9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Content </a:t>
              </a:r>
            </a:p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Distribution Map</a:t>
              </a:r>
            </a:p>
          </p:txBody>
        </p:sp>
        <p:sp>
          <p:nvSpPr>
            <p:cNvPr id="602132" name="Rectangle 24"/>
            <p:cNvSpPr>
              <a:spLocks noChangeArrowheads="1"/>
            </p:cNvSpPr>
            <p:nvPr/>
          </p:nvSpPr>
          <p:spPr bwMode="auto">
            <a:xfrm>
              <a:off x="3352" y="1333"/>
              <a:ext cx="960" cy="240"/>
            </a:xfrm>
            <a:prstGeom prst="rect">
              <a:avLst/>
            </a:prstGeom>
            <a:solidFill>
              <a:srgbClr val="00CC9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KM in projects</a:t>
              </a:r>
            </a:p>
          </p:txBody>
        </p:sp>
        <p:grpSp>
          <p:nvGrpSpPr>
            <p:cNvPr id="4" name="Group 25"/>
            <p:cNvGrpSpPr>
              <a:grpSpLocks/>
            </p:cNvGrpSpPr>
            <p:nvPr/>
          </p:nvGrpSpPr>
          <p:grpSpPr bwMode="auto">
            <a:xfrm>
              <a:off x="3360" y="2400"/>
              <a:ext cx="960" cy="177"/>
              <a:chOff x="5104" y="2662"/>
              <a:chExt cx="960" cy="177"/>
            </a:xfrm>
          </p:grpSpPr>
          <p:sp>
            <p:nvSpPr>
              <p:cNvPr id="602187" name="Rectangle 26"/>
              <p:cNvSpPr>
                <a:spLocks noChangeArrowheads="1"/>
              </p:cNvSpPr>
              <p:nvPr/>
            </p:nvSpPr>
            <p:spPr bwMode="auto">
              <a:xfrm>
                <a:off x="5104" y="2662"/>
                <a:ext cx="960" cy="177"/>
              </a:xfrm>
              <a:prstGeom prst="rect">
                <a:avLst/>
              </a:prstGeom>
              <a:gradFill rotWithShape="0">
                <a:gsLst>
                  <a:gs pos="0">
                    <a:srgbClr val="00CC99"/>
                  </a:gs>
                  <a:gs pos="100000">
                    <a:srgbClr val="FFE2A7"/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endParaRPr lang="zh-TW" altLang="en-US"/>
              </a:p>
            </p:txBody>
          </p:sp>
          <p:sp>
            <p:nvSpPr>
              <p:cNvPr id="602188" name="Rectangle 27"/>
              <p:cNvSpPr>
                <a:spLocks noChangeArrowheads="1"/>
              </p:cNvSpPr>
              <p:nvPr/>
            </p:nvSpPr>
            <p:spPr bwMode="auto">
              <a:xfrm>
                <a:off x="5175" y="2704"/>
                <a:ext cx="817" cy="8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defTabSz="657225" eaLnBrk="0" hangingPunct="0">
                  <a:lnSpc>
                    <a:spcPct val="80000"/>
                  </a:lnSpc>
                </a:pPr>
                <a:r>
                  <a:rPr kumimoji="0" lang="en-US" altLang="zh-TW" sz="1000" b="1">
                    <a:solidFill>
                      <a:schemeClr val="bg1"/>
                    </a:solidFill>
                  </a:rPr>
                  <a:t>xxx</a:t>
                </a:r>
                <a:endParaRPr kumimoji="0" lang="en-US" altLang="zh-TW" sz="1000" b="1" i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02134" name="Rectangle 28"/>
            <p:cNvSpPr>
              <a:spLocks noChangeArrowheads="1"/>
            </p:cNvSpPr>
            <p:nvPr/>
          </p:nvSpPr>
          <p:spPr bwMode="auto">
            <a:xfrm>
              <a:off x="3360" y="2148"/>
              <a:ext cx="960" cy="177"/>
            </a:xfrm>
            <a:prstGeom prst="rect">
              <a:avLst/>
            </a:prstGeom>
            <a:gradFill rotWithShape="0">
              <a:gsLst>
                <a:gs pos="0">
                  <a:srgbClr val="00CC99"/>
                </a:gs>
                <a:gs pos="100000">
                  <a:srgbClr val="FFE2A7"/>
                </a:gs>
              </a:gsLst>
              <a:lin ang="5400000" scaled="1"/>
            </a:gra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SharNet</a:t>
              </a:r>
            </a:p>
          </p:txBody>
        </p:sp>
        <p:sp>
          <p:nvSpPr>
            <p:cNvPr id="602135" name="Rectangle 29"/>
            <p:cNvSpPr>
              <a:spLocks noChangeArrowheads="1"/>
            </p:cNvSpPr>
            <p:nvPr/>
          </p:nvSpPr>
          <p:spPr bwMode="auto">
            <a:xfrm>
              <a:off x="2441" y="1027"/>
              <a:ext cx="625" cy="306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Strategy </a:t>
              </a:r>
              <a:br>
                <a:rPr kumimoji="0" lang="en-US" altLang="zh-TW" sz="1000" b="1">
                  <a:solidFill>
                    <a:schemeClr val="bg1"/>
                  </a:solidFill>
                </a:rPr>
              </a:br>
              <a:r>
                <a:rPr kumimoji="0" lang="en-US" altLang="zh-TW" sz="1000" b="1">
                  <a:solidFill>
                    <a:schemeClr val="bg1"/>
                  </a:solidFill>
                </a:rPr>
                <a:t>development</a:t>
              </a:r>
              <a:br>
                <a:rPr kumimoji="0" lang="en-US" altLang="zh-TW" sz="1000" b="1">
                  <a:solidFill>
                    <a:schemeClr val="bg1"/>
                  </a:solidFill>
                </a:rPr>
              </a:br>
              <a:r>
                <a:rPr kumimoji="0" lang="en-US" altLang="zh-TW" sz="1000" b="1">
                  <a:solidFill>
                    <a:schemeClr val="bg1"/>
                  </a:solidFill>
                </a:rPr>
                <a:t>workshop</a:t>
              </a:r>
            </a:p>
          </p:txBody>
        </p:sp>
        <p:sp>
          <p:nvSpPr>
            <p:cNvPr id="602136" name="Rectangle 30"/>
            <p:cNvSpPr>
              <a:spLocks noChangeArrowheads="1"/>
            </p:cNvSpPr>
            <p:nvPr/>
          </p:nvSpPr>
          <p:spPr bwMode="auto">
            <a:xfrm>
              <a:off x="1967" y="1391"/>
              <a:ext cx="866" cy="26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Value driver</a:t>
              </a:r>
              <a:br>
                <a:rPr kumimoji="0" lang="en-US" altLang="zh-TW" sz="1000" b="1">
                  <a:solidFill>
                    <a:schemeClr val="bg1"/>
                  </a:solidFill>
                </a:rPr>
              </a:br>
              <a:r>
                <a:rPr kumimoji="0" lang="en-US" altLang="zh-TW" sz="1000" b="1">
                  <a:solidFill>
                    <a:schemeClr val="bg1"/>
                  </a:solidFill>
                </a:rPr>
                <a:t>identification</a:t>
              </a:r>
              <a:br>
                <a:rPr kumimoji="0" lang="en-US" altLang="zh-TW" sz="1000" b="1">
                  <a:solidFill>
                    <a:schemeClr val="bg1"/>
                  </a:solidFill>
                </a:rPr>
              </a:br>
              <a:r>
                <a:rPr kumimoji="0" lang="en-US" altLang="zh-TW" sz="1000" b="1">
                  <a:solidFill>
                    <a:schemeClr val="bg1"/>
                  </a:solidFill>
                </a:rPr>
                <a:t>workshop</a:t>
              </a:r>
            </a:p>
          </p:txBody>
        </p:sp>
        <p:sp>
          <p:nvSpPr>
            <p:cNvPr id="602137" name="Rectangle 31"/>
            <p:cNvSpPr>
              <a:spLocks noChangeArrowheads="1"/>
            </p:cNvSpPr>
            <p:nvPr/>
          </p:nvSpPr>
          <p:spPr bwMode="auto">
            <a:xfrm>
              <a:off x="1968" y="2064"/>
              <a:ext cx="866" cy="261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KM culture</a:t>
              </a:r>
              <a:br>
                <a:rPr kumimoji="0" lang="en-US" altLang="zh-TW" sz="1000" b="1">
                  <a:solidFill>
                    <a:schemeClr val="bg1"/>
                  </a:solidFill>
                </a:rPr>
              </a:br>
              <a:r>
                <a:rPr kumimoji="0" lang="en-US" altLang="zh-TW" sz="1000" b="1">
                  <a:solidFill>
                    <a:schemeClr val="bg1"/>
                  </a:solidFill>
                </a:rPr>
                <a:t>workshop</a:t>
              </a:r>
            </a:p>
          </p:txBody>
        </p:sp>
        <p:sp>
          <p:nvSpPr>
            <p:cNvPr id="602138" name="Rectangle 32"/>
            <p:cNvSpPr>
              <a:spLocks noChangeArrowheads="1"/>
            </p:cNvSpPr>
            <p:nvPr/>
          </p:nvSpPr>
          <p:spPr bwMode="auto">
            <a:xfrm>
              <a:off x="1968" y="1728"/>
              <a:ext cx="866" cy="272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KM</a:t>
              </a:r>
              <a:br>
                <a:rPr kumimoji="0" lang="en-US" altLang="zh-TW" sz="1000" b="1">
                  <a:solidFill>
                    <a:schemeClr val="bg1"/>
                  </a:solidFill>
                </a:rPr>
              </a:br>
              <a:r>
                <a:rPr kumimoji="0" lang="en-US" altLang="zh-TW" sz="1000" b="1">
                  <a:solidFill>
                    <a:schemeClr val="bg1"/>
                  </a:solidFill>
                </a:rPr>
                <a:t>infrastructure</a:t>
              </a:r>
              <a:br>
                <a:rPr kumimoji="0" lang="en-US" altLang="zh-TW" sz="1000" b="1">
                  <a:solidFill>
                    <a:schemeClr val="bg1"/>
                  </a:solidFill>
                </a:rPr>
              </a:br>
              <a:r>
                <a:rPr kumimoji="0" lang="en-US" altLang="zh-TW" sz="1000" b="1">
                  <a:solidFill>
                    <a:schemeClr val="bg1"/>
                  </a:solidFill>
                </a:rPr>
                <a:t>workshop</a:t>
              </a:r>
            </a:p>
          </p:txBody>
        </p:sp>
        <p:sp>
          <p:nvSpPr>
            <p:cNvPr id="602139" name="AutoShape 33"/>
            <p:cNvSpPr>
              <a:spLocks noChangeArrowheads="1"/>
            </p:cNvSpPr>
            <p:nvPr/>
          </p:nvSpPr>
          <p:spPr bwMode="auto">
            <a:xfrm rot="10800000">
              <a:off x="4200" y="2615"/>
              <a:ext cx="480" cy="182"/>
            </a:xfrm>
            <a:prstGeom prst="downArrow">
              <a:avLst>
                <a:gd name="adj1" fmla="val 46667"/>
                <a:gd name="adj2" fmla="val 41667"/>
              </a:avLst>
            </a:prstGeom>
            <a:gradFill rotWithShape="0">
              <a:gsLst>
                <a:gs pos="0">
                  <a:srgbClr val="BBE1E5"/>
                </a:gs>
                <a:gs pos="100000">
                  <a:srgbClr val="0692A1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045861"/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02140" name="AutoShape 34"/>
            <p:cNvSpPr>
              <a:spLocks noChangeArrowheads="1"/>
            </p:cNvSpPr>
            <p:nvPr/>
          </p:nvSpPr>
          <p:spPr bwMode="auto">
            <a:xfrm>
              <a:off x="96" y="576"/>
              <a:ext cx="1632" cy="363"/>
            </a:xfrm>
            <a:prstGeom prst="chevron">
              <a:avLst>
                <a:gd name="adj" fmla="val 36966"/>
              </a:avLst>
            </a:prstGeom>
            <a:solidFill>
              <a:srgbClr val="FFCC66"/>
            </a:solidFill>
            <a:ln w="12700">
              <a:noFill/>
              <a:miter lim="800000"/>
              <a:headEnd/>
              <a:tailEnd/>
            </a:ln>
            <a:effectLst>
              <a:prstShdw prst="shdw17" dist="17961" dir="2700000">
                <a:srgbClr val="997A3D"/>
              </a:prstShdw>
            </a:effectLst>
          </p:spPr>
          <p:txBody>
            <a:bodyPr wrap="none" lIns="0" tIns="0" rIns="0" bIns="0" anchor="ctr"/>
            <a:lstStyle/>
            <a:p>
              <a:endParaRPr lang="zh-TW" altLang="en-US"/>
            </a:p>
          </p:txBody>
        </p:sp>
        <p:sp>
          <p:nvSpPr>
            <p:cNvPr id="602141" name="Rectangle 35"/>
            <p:cNvSpPr>
              <a:spLocks noChangeArrowheads="1"/>
            </p:cNvSpPr>
            <p:nvPr/>
          </p:nvSpPr>
          <p:spPr bwMode="auto">
            <a:xfrm>
              <a:off x="418" y="634"/>
              <a:ext cx="1165" cy="24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defTabSz="727075" eaLnBrk="0" hangingPunct="0">
                <a:lnSpc>
                  <a:spcPct val="90000"/>
                </a:lnSpc>
              </a:pPr>
              <a:r>
                <a:rPr kumimoji="0" lang="en-US" altLang="zh-TW" sz="1300" b="1">
                  <a:solidFill>
                    <a:schemeClr val="bg1"/>
                  </a:solidFill>
                </a:rPr>
                <a:t>Create awareness for KM</a:t>
              </a:r>
            </a:p>
          </p:txBody>
        </p:sp>
        <p:sp>
          <p:nvSpPr>
            <p:cNvPr id="602142" name="AutoShape 36"/>
            <p:cNvSpPr>
              <a:spLocks noChangeArrowheads="1"/>
            </p:cNvSpPr>
            <p:nvPr/>
          </p:nvSpPr>
          <p:spPr bwMode="auto">
            <a:xfrm>
              <a:off x="1680" y="576"/>
              <a:ext cx="1632" cy="363"/>
            </a:xfrm>
            <a:prstGeom prst="chevron">
              <a:avLst>
                <a:gd name="adj" fmla="val 36966"/>
              </a:avLst>
            </a:prstGeom>
            <a:solidFill>
              <a:srgbClr val="FFCC66"/>
            </a:solidFill>
            <a:ln w="12700">
              <a:noFill/>
              <a:miter lim="800000"/>
              <a:headEnd/>
              <a:tailEnd/>
            </a:ln>
            <a:effectLst>
              <a:prstShdw prst="shdw17" dist="17961" dir="2700000">
                <a:srgbClr val="997A3D"/>
              </a:prstShdw>
            </a:effectLst>
          </p:spPr>
          <p:txBody>
            <a:bodyPr wrap="none" lIns="0" tIns="0" rIns="0" bIns="0" anchor="ctr"/>
            <a:lstStyle/>
            <a:p>
              <a:endParaRPr lang="zh-TW" altLang="en-US"/>
            </a:p>
          </p:txBody>
        </p:sp>
        <p:sp>
          <p:nvSpPr>
            <p:cNvPr id="602143" name="Rectangle 37"/>
            <p:cNvSpPr>
              <a:spLocks noChangeArrowheads="1"/>
            </p:cNvSpPr>
            <p:nvPr/>
          </p:nvSpPr>
          <p:spPr bwMode="auto">
            <a:xfrm>
              <a:off x="2008" y="692"/>
              <a:ext cx="921" cy="1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727075" eaLnBrk="0" hangingPunct="0">
                <a:lnSpc>
                  <a:spcPct val="90000"/>
                </a:lnSpc>
              </a:pPr>
              <a:r>
                <a:rPr kumimoji="0" lang="en-US" altLang="zh-TW" sz="1300" b="1">
                  <a:solidFill>
                    <a:schemeClr val="bg1"/>
                  </a:solidFill>
                </a:rPr>
                <a:t>Introduce KM</a:t>
              </a:r>
            </a:p>
          </p:txBody>
        </p:sp>
        <p:sp>
          <p:nvSpPr>
            <p:cNvPr id="602144" name="AutoShape 38"/>
            <p:cNvSpPr>
              <a:spLocks noChangeArrowheads="1"/>
            </p:cNvSpPr>
            <p:nvPr/>
          </p:nvSpPr>
          <p:spPr bwMode="auto">
            <a:xfrm>
              <a:off x="3312" y="576"/>
              <a:ext cx="1632" cy="363"/>
            </a:xfrm>
            <a:prstGeom prst="chevron">
              <a:avLst>
                <a:gd name="adj" fmla="val 36966"/>
              </a:avLst>
            </a:prstGeom>
            <a:solidFill>
              <a:srgbClr val="FFCC66"/>
            </a:solidFill>
            <a:ln w="12700">
              <a:noFill/>
              <a:miter lim="800000"/>
              <a:headEnd/>
              <a:tailEnd/>
            </a:ln>
            <a:effectLst>
              <a:prstShdw prst="shdw17" dist="17961" dir="2700000">
                <a:srgbClr val="997A3D"/>
              </a:prstShdw>
            </a:effectLst>
          </p:spPr>
          <p:txBody>
            <a:bodyPr wrap="none" lIns="0" tIns="0" rIns="0" bIns="0" anchor="ctr"/>
            <a:lstStyle/>
            <a:p>
              <a:endParaRPr lang="zh-TW" altLang="en-US"/>
            </a:p>
          </p:txBody>
        </p:sp>
        <p:sp>
          <p:nvSpPr>
            <p:cNvPr id="602145" name="Rectangle 39"/>
            <p:cNvSpPr>
              <a:spLocks noChangeArrowheads="1"/>
            </p:cNvSpPr>
            <p:nvPr/>
          </p:nvSpPr>
          <p:spPr bwMode="auto">
            <a:xfrm>
              <a:off x="3600" y="622"/>
              <a:ext cx="1008" cy="247"/>
            </a:xfrm>
            <a:prstGeom prst="rect">
              <a:avLst/>
            </a:prstGeom>
            <a:solidFill>
              <a:srgbClr val="FFCC66"/>
            </a:solidFill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727075" eaLnBrk="0" hangingPunct="0">
                <a:lnSpc>
                  <a:spcPct val="90000"/>
                </a:lnSpc>
              </a:pPr>
              <a:r>
                <a:rPr kumimoji="0" lang="en-US" altLang="zh-TW" sz="1300" b="1">
                  <a:solidFill>
                    <a:schemeClr val="bg1"/>
                  </a:solidFill>
                </a:rPr>
                <a:t>Use and</a:t>
              </a:r>
              <a:br>
                <a:rPr kumimoji="0" lang="en-US" altLang="zh-TW" sz="1300" b="1">
                  <a:solidFill>
                    <a:schemeClr val="bg1"/>
                  </a:solidFill>
                </a:rPr>
              </a:br>
              <a:r>
                <a:rPr kumimoji="0" lang="en-US" altLang="zh-TW" sz="1300" b="1">
                  <a:solidFill>
                    <a:schemeClr val="bg1"/>
                  </a:solidFill>
                </a:rPr>
                <a:t>control KM </a:t>
              </a:r>
            </a:p>
          </p:txBody>
        </p:sp>
        <p:sp>
          <p:nvSpPr>
            <p:cNvPr id="602146" name="Oval 40"/>
            <p:cNvSpPr>
              <a:spLocks noChangeArrowheads="1"/>
            </p:cNvSpPr>
            <p:nvPr/>
          </p:nvSpPr>
          <p:spPr bwMode="auto">
            <a:xfrm>
              <a:off x="3424" y="593"/>
              <a:ext cx="160" cy="14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zh-TW" altLang="de-DE" sz="1300" b="1"/>
                <a:t>4</a:t>
              </a:r>
            </a:p>
          </p:txBody>
        </p:sp>
        <p:sp>
          <p:nvSpPr>
            <p:cNvPr id="602147" name="Oval 41"/>
            <p:cNvSpPr>
              <a:spLocks noChangeArrowheads="1"/>
            </p:cNvSpPr>
            <p:nvPr/>
          </p:nvSpPr>
          <p:spPr bwMode="auto">
            <a:xfrm>
              <a:off x="208" y="593"/>
              <a:ext cx="160" cy="14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zh-TW" altLang="de-DE" sz="1300" b="1"/>
                <a:t>1</a:t>
              </a:r>
            </a:p>
          </p:txBody>
        </p:sp>
        <p:sp>
          <p:nvSpPr>
            <p:cNvPr id="602148" name="Oval 42"/>
            <p:cNvSpPr>
              <a:spLocks noChangeArrowheads="1"/>
            </p:cNvSpPr>
            <p:nvPr/>
          </p:nvSpPr>
          <p:spPr bwMode="auto">
            <a:xfrm>
              <a:off x="1792" y="593"/>
              <a:ext cx="160" cy="14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zh-TW" altLang="de-DE" sz="1300" b="1"/>
                <a:t>2</a:t>
              </a:r>
            </a:p>
          </p:txBody>
        </p:sp>
        <p:sp>
          <p:nvSpPr>
            <p:cNvPr id="602149" name="AutoShape 43"/>
            <p:cNvSpPr>
              <a:spLocks noChangeArrowheads="1"/>
            </p:cNvSpPr>
            <p:nvPr/>
          </p:nvSpPr>
          <p:spPr bwMode="auto">
            <a:xfrm>
              <a:off x="1680" y="2479"/>
              <a:ext cx="1632" cy="363"/>
            </a:xfrm>
            <a:prstGeom prst="chevron">
              <a:avLst>
                <a:gd name="adj" fmla="val 36966"/>
              </a:avLst>
            </a:prstGeom>
            <a:solidFill>
              <a:srgbClr val="FFCC66"/>
            </a:solidFill>
            <a:ln w="12700">
              <a:noFill/>
              <a:miter lim="800000"/>
              <a:headEnd/>
              <a:tailEnd/>
            </a:ln>
            <a:effectLst>
              <a:prstShdw prst="shdw17" dist="17961" dir="2700000">
                <a:srgbClr val="997A3D"/>
              </a:prstShdw>
            </a:effectLst>
          </p:spPr>
          <p:txBody>
            <a:bodyPr wrap="none" lIns="0" tIns="0" rIns="0" bIns="0" anchor="ctr"/>
            <a:lstStyle/>
            <a:p>
              <a:endParaRPr lang="zh-TW" altLang="en-US"/>
            </a:p>
          </p:txBody>
        </p:sp>
        <p:sp>
          <p:nvSpPr>
            <p:cNvPr id="602150" name="Rectangle 44"/>
            <p:cNvSpPr>
              <a:spLocks noChangeArrowheads="1"/>
            </p:cNvSpPr>
            <p:nvPr/>
          </p:nvSpPr>
          <p:spPr bwMode="auto">
            <a:xfrm>
              <a:off x="2008" y="2546"/>
              <a:ext cx="1015" cy="2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727075" eaLnBrk="0" hangingPunct="0">
                <a:lnSpc>
                  <a:spcPct val="90000"/>
                </a:lnSpc>
              </a:pPr>
              <a:r>
                <a:rPr kumimoji="0" lang="en-US" altLang="zh-TW" sz="1100" b="1">
                  <a:solidFill>
                    <a:schemeClr val="bg1"/>
                  </a:solidFill>
                </a:rPr>
                <a:t>Overall solutions (projects)</a:t>
              </a:r>
            </a:p>
          </p:txBody>
        </p:sp>
        <p:sp>
          <p:nvSpPr>
            <p:cNvPr id="602151" name="Oval 45"/>
            <p:cNvSpPr>
              <a:spLocks noChangeArrowheads="1"/>
            </p:cNvSpPr>
            <p:nvPr/>
          </p:nvSpPr>
          <p:spPr bwMode="auto">
            <a:xfrm>
              <a:off x="1792" y="2488"/>
              <a:ext cx="160" cy="14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zh-TW" altLang="de-DE" sz="1300" b="1"/>
                <a:t>3</a:t>
              </a:r>
            </a:p>
          </p:txBody>
        </p:sp>
        <p:sp>
          <p:nvSpPr>
            <p:cNvPr id="602152" name="AutoShape 46"/>
            <p:cNvSpPr>
              <a:spLocks noChangeArrowheads="1"/>
            </p:cNvSpPr>
            <p:nvPr/>
          </p:nvSpPr>
          <p:spPr bwMode="auto">
            <a:xfrm>
              <a:off x="2208" y="2343"/>
              <a:ext cx="480" cy="182"/>
            </a:xfrm>
            <a:prstGeom prst="downArrow">
              <a:avLst>
                <a:gd name="adj1" fmla="val 46667"/>
                <a:gd name="adj2" fmla="val 41667"/>
              </a:avLst>
            </a:prstGeom>
            <a:gradFill rotWithShape="0">
              <a:gsLst>
                <a:gs pos="0">
                  <a:srgbClr val="BBE1E5"/>
                </a:gs>
                <a:gs pos="100000">
                  <a:srgbClr val="0692A1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045861"/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02153" name="Rectangle 47"/>
            <p:cNvSpPr>
              <a:spLocks noChangeArrowheads="1"/>
            </p:cNvSpPr>
            <p:nvPr/>
          </p:nvSpPr>
          <p:spPr bwMode="auto">
            <a:xfrm>
              <a:off x="96" y="2343"/>
              <a:ext cx="1440" cy="120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02154" name="Rectangle 48"/>
            <p:cNvSpPr>
              <a:spLocks noChangeArrowheads="1"/>
            </p:cNvSpPr>
            <p:nvPr/>
          </p:nvSpPr>
          <p:spPr bwMode="auto">
            <a:xfrm>
              <a:off x="144" y="2761"/>
              <a:ext cx="624" cy="116"/>
            </a:xfrm>
            <a:prstGeom prst="rect">
              <a:avLst/>
            </a:prstGeom>
            <a:solidFill>
              <a:srgbClr val="8E9CAE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5000"/>
                </a:lnSpc>
              </a:pPr>
              <a:endParaRPr kumimoji="0" lang="zh-TW" altLang="zh-TW" sz="900" b="1"/>
            </a:p>
          </p:txBody>
        </p:sp>
        <p:sp>
          <p:nvSpPr>
            <p:cNvPr id="602155" name="Rectangle 49"/>
            <p:cNvSpPr>
              <a:spLocks noChangeArrowheads="1"/>
            </p:cNvSpPr>
            <p:nvPr/>
          </p:nvSpPr>
          <p:spPr bwMode="auto">
            <a:xfrm flipV="1">
              <a:off x="144" y="2939"/>
              <a:ext cx="624" cy="113"/>
            </a:xfrm>
            <a:prstGeom prst="rect">
              <a:avLst/>
            </a:prstGeom>
            <a:solidFill>
              <a:srgbClr val="00CC9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wrap="none" lIns="0" tIns="0" rIns="0" bIns="0" anchor="ctr"/>
            <a:lstStyle/>
            <a:p>
              <a:pPr algn="ctr" defTabSz="844550" eaLnBrk="0" hangingPunct="0">
                <a:lnSpc>
                  <a:spcPct val="95000"/>
                </a:lnSpc>
              </a:pPr>
              <a:endParaRPr kumimoji="0" lang="zh-TW" altLang="zh-TW" sz="900" b="1"/>
            </a:p>
          </p:txBody>
        </p:sp>
        <p:sp>
          <p:nvSpPr>
            <p:cNvPr id="602156" name="Rectangle 50"/>
            <p:cNvSpPr>
              <a:spLocks noChangeArrowheads="1"/>
            </p:cNvSpPr>
            <p:nvPr/>
          </p:nvSpPr>
          <p:spPr bwMode="auto">
            <a:xfrm flipV="1">
              <a:off x="144" y="3114"/>
              <a:ext cx="624" cy="119"/>
            </a:xfrm>
            <a:prstGeom prst="rect">
              <a:avLst/>
            </a:prstGeom>
            <a:solidFill>
              <a:srgbClr val="FFE2A7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wrap="none" lIns="0" tIns="0" rIns="0" bIns="0" anchor="ctr"/>
            <a:lstStyle/>
            <a:p>
              <a:pPr algn="ctr" defTabSz="844550" eaLnBrk="0" hangingPunct="0">
                <a:lnSpc>
                  <a:spcPct val="95000"/>
                </a:lnSpc>
              </a:pPr>
              <a:endParaRPr kumimoji="0" lang="zh-TW" altLang="zh-TW" sz="900" b="1"/>
            </a:p>
          </p:txBody>
        </p:sp>
        <p:sp>
          <p:nvSpPr>
            <p:cNvPr id="602157" name="Rectangle 51"/>
            <p:cNvSpPr>
              <a:spLocks noChangeArrowheads="1"/>
            </p:cNvSpPr>
            <p:nvPr/>
          </p:nvSpPr>
          <p:spPr bwMode="auto">
            <a:xfrm>
              <a:off x="144" y="2403"/>
              <a:ext cx="624" cy="11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5000"/>
                </a:lnSpc>
              </a:pPr>
              <a:endParaRPr kumimoji="0" lang="zh-TW" altLang="zh-TW" sz="900" b="1"/>
            </a:p>
          </p:txBody>
        </p:sp>
        <p:sp>
          <p:nvSpPr>
            <p:cNvPr id="602158" name="Rectangle 52"/>
            <p:cNvSpPr>
              <a:spLocks noChangeArrowheads="1"/>
            </p:cNvSpPr>
            <p:nvPr/>
          </p:nvSpPr>
          <p:spPr bwMode="auto">
            <a:xfrm>
              <a:off x="144" y="2583"/>
              <a:ext cx="624" cy="116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5000"/>
                </a:lnSpc>
              </a:pPr>
              <a:endParaRPr kumimoji="0" lang="zh-TW" altLang="zh-TW" sz="900" b="1"/>
            </a:p>
          </p:txBody>
        </p:sp>
        <p:sp>
          <p:nvSpPr>
            <p:cNvPr id="602159" name="Text Box 53"/>
            <p:cNvSpPr txBox="1">
              <a:spLocks noChangeArrowheads="1"/>
            </p:cNvSpPr>
            <p:nvPr/>
          </p:nvSpPr>
          <p:spPr bwMode="auto">
            <a:xfrm>
              <a:off x="192" y="2385"/>
              <a:ext cx="65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44550" eaLnBrk="0" hangingPunct="0">
                <a:lnSpc>
                  <a:spcPct val="125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Questionnaire</a:t>
              </a:r>
            </a:p>
          </p:txBody>
        </p:sp>
        <p:sp>
          <p:nvSpPr>
            <p:cNvPr id="602160" name="Text Box 54"/>
            <p:cNvSpPr txBox="1">
              <a:spLocks noChangeArrowheads="1"/>
            </p:cNvSpPr>
            <p:nvPr/>
          </p:nvSpPr>
          <p:spPr bwMode="auto">
            <a:xfrm>
              <a:off x="192" y="2907"/>
              <a:ext cx="48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44550" eaLnBrk="0" hangingPunct="0">
                <a:lnSpc>
                  <a:spcPct val="125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Coaching</a:t>
              </a:r>
            </a:p>
          </p:txBody>
        </p:sp>
        <p:sp>
          <p:nvSpPr>
            <p:cNvPr id="602161" name="Text Box 55"/>
            <p:cNvSpPr txBox="1">
              <a:spLocks noChangeArrowheads="1"/>
            </p:cNvSpPr>
            <p:nvPr/>
          </p:nvSpPr>
          <p:spPr bwMode="auto">
            <a:xfrm>
              <a:off x="192" y="2562"/>
              <a:ext cx="507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44550" eaLnBrk="0" hangingPunct="0">
                <a:lnSpc>
                  <a:spcPct val="125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Workshop</a:t>
              </a:r>
            </a:p>
          </p:txBody>
        </p:sp>
        <p:sp>
          <p:nvSpPr>
            <p:cNvPr id="602162" name="Text Box 56"/>
            <p:cNvSpPr txBox="1">
              <a:spLocks noChangeArrowheads="1"/>
            </p:cNvSpPr>
            <p:nvPr/>
          </p:nvSpPr>
          <p:spPr bwMode="auto">
            <a:xfrm>
              <a:off x="192" y="2729"/>
              <a:ext cx="385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44550" eaLnBrk="0" hangingPunct="0">
                <a:lnSpc>
                  <a:spcPct val="125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Project</a:t>
              </a:r>
            </a:p>
          </p:txBody>
        </p:sp>
        <p:sp>
          <p:nvSpPr>
            <p:cNvPr id="602163" name="Text Box 57"/>
            <p:cNvSpPr txBox="1">
              <a:spLocks noChangeArrowheads="1"/>
            </p:cNvSpPr>
            <p:nvPr/>
          </p:nvSpPr>
          <p:spPr bwMode="auto">
            <a:xfrm>
              <a:off x="192" y="3087"/>
              <a:ext cx="563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44550" eaLnBrk="0" hangingPunct="0">
                <a:lnSpc>
                  <a:spcPct val="125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Technology</a:t>
              </a:r>
            </a:p>
          </p:txBody>
        </p:sp>
        <p:grpSp>
          <p:nvGrpSpPr>
            <p:cNvPr id="5" name="Group 58"/>
            <p:cNvGrpSpPr>
              <a:grpSpLocks/>
            </p:cNvGrpSpPr>
            <p:nvPr/>
          </p:nvGrpSpPr>
          <p:grpSpPr bwMode="auto">
            <a:xfrm>
              <a:off x="4530" y="2166"/>
              <a:ext cx="960" cy="177"/>
              <a:chOff x="4008" y="2190"/>
              <a:chExt cx="960" cy="177"/>
            </a:xfrm>
          </p:grpSpPr>
          <p:sp>
            <p:nvSpPr>
              <p:cNvPr id="602185" name="Rectangle 59"/>
              <p:cNvSpPr>
                <a:spLocks noChangeArrowheads="1"/>
              </p:cNvSpPr>
              <p:nvPr/>
            </p:nvSpPr>
            <p:spPr bwMode="auto">
              <a:xfrm>
                <a:off x="4008" y="2190"/>
                <a:ext cx="960" cy="177"/>
              </a:xfrm>
              <a:prstGeom prst="rect">
                <a:avLst/>
              </a:prstGeom>
              <a:gradFill rotWithShape="0">
                <a:gsLst>
                  <a:gs pos="0">
                    <a:srgbClr val="00CC99"/>
                  </a:gs>
                  <a:gs pos="100000">
                    <a:srgbClr val="FFE2A7"/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endParaRPr lang="zh-TW" altLang="en-US"/>
              </a:p>
            </p:txBody>
          </p:sp>
          <p:sp>
            <p:nvSpPr>
              <p:cNvPr id="602186" name="Rectangle 60"/>
              <p:cNvSpPr>
                <a:spLocks noChangeArrowheads="1"/>
              </p:cNvSpPr>
              <p:nvPr/>
            </p:nvSpPr>
            <p:spPr bwMode="auto">
              <a:xfrm>
                <a:off x="4080" y="2238"/>
                <a:ext cx="818" cy="8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defTabSz="657225" eaLnBrk="0" hangingPunct="0">
                  <a:lnSpc>
                    <a:spcPct val="80000"/>
                  </a:lnSpc>
                </a:pPr>
                <a:r>
                  <a:rPr kumimoji="0" lang="en-US" altLang="zh-TW" sz="900" b="1">
                    <a:solidFill>
                      <a:schemeClr val="bg1"/>
                    </a:solidFill>
                  </a:rPr>
                  <a:t> </a:t>
                </a:r>
                <a:r>
                  <a:rPr kumimoji="0" lang="en-US" altLang="zh-TW" sz="1000" b="1">
                    <a:solidFill>
                      <a:schemeClr val="bg1"/>
                    </a:solidFill>
                  </a:rPr>
                  <a:t>xxx</a:t>
                </a:r>
                <a:endParaRPr kumimoji="0" lang="en-US" altLang="zh-TW" sz="1000" b="1" i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" name="Group 61"/>
            <p:cNvGrpSpPr>
              <a:grpSpLocks/>
            </p:cNvGrpSpPr>
            <p:nvPr/>
          </p:nvGrpSpPr>
          <p:grpSpPr bwMode="auto">
            <a:xfrm>
              <a:off x="4530" y="2406"/>
              <a:ext cx="960" cy="177"/>
              <a:chOff x="4032" y="2662"/>
              <a:chExt cx="960" cy="177"/>
            </a:xfrm>
          </p:grpSpPr>
          <p:sp>
            <p:nvSpPr>
              <p:cNvPr id="602183" name="Rectangle 62"/>
              <p:cNvSpPr>
                <a:spLocks noChangeArrowheads="1"/>
              </p:cNvSpPr>
              <p:nvPr/>
            </p:nvSpPr>
            <p:spPr bwMode="auto">
              <a:xfrm>
                <a:off x="4032" y="2662"/>
                <a:ext cx="960" cy="177"/>
              </a:xfrm>
              <a:prstGeom prst="rect">
                <a:avLst/>
              </a:prstGeom>
              <a:gradFill rotWithShape="0">
                <a:gsLst>
                  <a:gs pos="0">
                    <a:srgbClr val="00CC99"/>
                  </a:gs>
                  <a:gs pos="100000">
                    <a:srgbClr val="FFE2A7"/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endParaRPr lang="zh-TW" altLang="en-US"/>
              </a:p>
            </p:txBody>
          </p:sp>
          <p:sp>
            <p:nvSpPr>
              <p:cNvPr id="602184" name="Rectangle 63"/>
              <p:cNvSpPr>
                <a:spLocks noChangeArrowheads="1"/>
              </p:cNvSpPr>
              <p:nvPr/>
            </p:nvSpPr>
            <p:spPr bwMode="auto">
              <a:xfrm>
                <a:off x="4104" y="2710"/>
                <a:ext cx="818" cy="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defTabSz="657225" eaLnBrk="0" hangingPunct="0">
                  <a:lnSpc>
                    <a:spcPct val="80000"/>
                  </a:lnSpc>
                </a:pPr>
                <a:r>
                  <a:rPr kumimoji="0" lang="en-US" altLang="zh-TW" sz="900" b="1" i="1"/>
                  <a:t> </a:t>
                </a:r>
              </a:p>
            </p:txBody>
          </p:sp>
        </p:grpSp>
        <p:sp>
          <p:nvSpPr>
            <p:cNvPr id="602166" name="Rectangle 64"/>
            <p:cNvSpPr>
              <a:spLocks noChangeArrowheads="1"/>
            </p:cNvSpPr>
            <p:nvPr/>
          </p:nvSpPr>
          <p:spPr bwMode="auto">
            <a:xfrm>
              <a:off x="4530" y="1656"/>
              <a:ext cx="960" cy="189"/>
            </a:xfrm>
            <a:prstGeom prst="rect">
              <a:avLst/>
            </a:prstGeom>
            <a:gradFill rotWithShape="0">
              <a:gsLst>
                <a:gs pos="0">
                  <a:srgbClr val="00CC99"/>
                </a:gs>
                <a:gs pos="100000">
                  <a:srgbClr val="FFE2A7"/>
                </a:gs>
              </a:gsLst>
              <a:lin ang="5400000" scaled="1"/>
            </a:gra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Methods framework</a:t>
              </a:r>
            </a:p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for projects</a:t>
              </a:r>
            </a:p>
          </p:txBody>
        </p:sp>
        <p:grpSp>
          <p:nvGrpSpPr>
            <p:cNvPr id="7" name="Group 65"/>
            <p:cNvGrpSpPr>
              <a:grpSpLocks/>
            </p:cNvGrpSpPr>
            <p:nvPr/>
          </p:nvGrpSpPr>
          <p:grpSpPr bwMode="auto">
            <a:xfrm>
              <a:off x="1818" y="3491"/>
              <a:ext cx="3600" cy="178"/>
              <a:chOff x="2436" y="3500"/>
              <a:chExt cx="3600" cy="178"/>
            </a:xfrm>
          </p:grpSpPr>
          <p:sp>
            <p:nvSpPr>
              <p:cNvPr id="602181" name="Rectangle 66"/>
              <p:cNvSpPr>
                <a:spLocks noChangeArrowheads="1"/>
              </p:cNvSpPr>
              <p:nvPr/>
            </p:nvSpPr>
            <p:spPr bwMode="auto">
              <a:xfrm>
                <a:off x="2436" y="3508"/>
                <a:ext cx="3600" cy="167"/>
              </a:xfrm>
              <a:prstGeom prst="rect">
                <a:avLst/>
              </a:prstGeom>
              <a:solidFill>
                <a:srgbClr val="8E9CAE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84399" tIns="42200" rIns="84399" bIns="42200" anchor="ctr"/>
              <a:lstStyle/>
              <a:p>
                <a:pPr defTabSz="844550" eaLnBrk="0" hangingPunct="0">
                  <a:lnSpc>
                    <a:spcPct val="95000"/>
                  </a:lnSpc>
                </a:pPr>
                <a:endParaRPr kumimoji="0" lang="zh-TW" altLang="zh-TW" sz="900" b="1"/>
              </a:p>
            </p:txBody>
          </p:sp>
          <p:sp>
            <p:nvSpPr>
              <p:cNvPr id="602182" name="Text Box 67"/>
              <p:cNvSpPr txBox="1">
                <a:spLocks noChangeArrowheads="1"/>
              </p:cNvSpPr>
              <p:nvPr/>
            </p:nvSpPr>
            <p:spPr bwMode="auto">
              <a:xfrm>
                <a:off x="3630" y="3500"/>
                <a:ext cx="1189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84399" tIns="42200" rIns="84399" bIns="42200" anchor="ctr">
                <a:spAutoFit/>
              </a:bodyPr>
              <a:lstStyle/>
              <a:p>
                <a:pPr defTabSz="844550" eaLnBrk="0" hangingPunct="0">
                  <a:lnSpc>
                    <a:spcPct val="95000"/>
                  </a:lnSpc>
                  <a:spcBef>
                    <a:spcPct val="50000"/>
                  </a:spcBef>
                </a:pPr>
                <a:r>
                  <a:rPr kumimoji="0" lang="en-US" altLang="zh-TW" sz="1200" b="1">
                    <a:solidFill>
                      <a:schemeClr val="bg1"/>
                    </a:solidFill>
                  </a:rPr>
                  <a:t>KM change process</a:t>
                </a:r>
              </a:p>
            </p:txBody>
          </p:sp>
        </p:grpSp>
        <p:grpSp>
          <p:nvGrpSpPr>
            <p:cNvPr id="8" name="Group 68"/>
            <p:cNvGrpSpPr>
              <a:grpSpLocks/>
            </p:cNvGrpSpPr>
            <p:nvPr/>
          </p:nvGrpSpPr>
          <p:grpSpPr bwMode="auto">
            <a:xfrm>
              <a:off x="1818" y="3073"/>
              <a:ext cx="3600" cy="178"/>
              <a:chOff x="2436" y="3275"/>
              <a:chExt cx="3600" cy="178"/>
            </a:xfrm>
          </p:grpSpPr>
          <p:sp>
            <p:nvSpPr>
              <p:cNvPr id="602179" name="Rectangle 69"/>
              <p:cNvSpPr>
                <a:spLocks noChangeArrowheads="1"/>
              </p:cNvSpPr>
              <p:nvPr/>
            </p:nvSpPr>
            <p:spPr bwMode="auto">
              <a:xfrm>
                <a:off x="2436" y="3285"/>
                <a:ext cx="3600" cy="159"/>
              </a:xfrm>
              <a:prstGeom prst="rect">
                <a:avLst/>
              </a:prstGeom>
              <a:solidFill>
                <a:srgbClr val="8E9CAE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84399" tIns="42200" rIns="84399" bIns="42200" anchor="ctr"/>
              <a:lstStyle/>
              <a:p>
                <a:pPr defTabSz="844550" eaLnBrk="0" hangingPunct="0">
                  <a:lnSpc>
                    <a:spcPct val="95000"/>
                  </a:lnSpc>
                </a:pPr>
                <a:endParaRPr kumimoji="0" lang="zh-TW" altLang="zh-TW" sz="1100" b="1"/>
              </a:p>
            </p:txBody>
          </p:sp>
          <p:sp>
            <p:nvSpPr>
              <p:cNvPr id="602180" name="Text Box 70"/>
              <p:cNvSpPr txBox="1">
                <a:spLocks noChangeArrowheads="1"/>
              </p:cNvSpPr>
              <p:nvPr/>
            </p:nvSpPr>
            <p:spPr bwMode="auto">
              <a:xfrm>
                <a:off x="3041" y="3275"/>
                <a:ext cx="2387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84399" tIns="42200" rIns="84399" bIns="42200" anchor="ctr">
                <a:spAutoFit/>
              </a:bodyPr>
              <a:lstStyle/>
              <a:p>
                <a:pPr algn="ctr" defTabSz="844550" eaLnBrk="0" hangingPunct="0">
                  <a:lnSpc>
                    <a:spcPct val="95000"/>
                  </a:lnSpc>
                </a:pPr>
                <a:r>
                  <a:rPr kumimoji="0" lang="en-US" altLang="zh-TW" sz="1200" b="1">
                    <a:solidFill>
                      <a:schemeClr val="bg1"/>
                    </a:solidFill>
                  </a:rPr>
                  <a:t>Link between business and KM processes</a:t>
                </a:r>
              </a:p>
            </p:txBody>
          </p:sp>
        </p:grpSp>
        <p:grpSp>
          <p:nvGrpSpPr>
            <p:cNvPr id="9" name="Group 71"/>
            <p:cNvGrpSpPr>
              <a:grpSpLocks/>
            </p:cNvGrpSpPr>
            <p:nvPr/>
          </p:nvGrpSpPr>
          <p:grpSpPr bwMode="auto">
            <a:xfrm>
              <a:off x="1818" y="3284"/>
              <a:ext cx="3600" cy="178"/>
              <a:chOff x="2436" y="3742"/>
              <a:chExt cx="3600" cy="178"/>
            </a:xfrm>
          </p:grpSpPr>
          <p:sp>
            <p:nvSpPr>
              <p:cNvPr id="602177" name="Rectangle 72"/>
              <p:cNvSpPr>
                <a:spLocks noChangeArrowheads="1"/>
              </p:cNvSpPr>
              <p:nvPr/>
            </p:nvSpPr>
            <p:spPr bwMode="auto">
              <a:xfrm>
                <a:off x="2436" y="3745"/>
                <a:ext cx="3600" cy="160"/>
              </a:xfrm>
              <a:prstGeom prst="rect">
                <a:avLst/>
              </a:prstGeom>
              <a:solidFill>
                <a:srgbClr val="8E9CAE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84399" tIns="42200" rIns="84399" bIns="42200" anchor="ctr"/>
              <a:lstStyle/>
              <a:p>
                <a:pPr defTabSz="844550" eaLnBrk="0" hangingPunct="0">
                  <a:lnSpc>
                    <a:spcPct val="95000"/>
                  </a:lnSpc>
                </a:pPr>
                <a:endParaRPr kumimoji="0" lang="zh-TW" altLang="zh-TW" sz="11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602178" name="Text Box 73"/>
              <p:cNvSpPr txBox="1">
                <a:spLocks noChangeArrowheads="1"/>
              </p:cNvSpPr>
              <p:nvPr/>
            </p:nvSpPr>
            <p:spPr bwMode="auto">
              <a:xfrm>
                <a:off x="3495" y="3742"/>
                <a:ext cx="1477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84399" tIns="42200" rIns="84399" bIns="42200" anchor="ctr">
                <a:spAutoFit/>
              </a:bodyPr>
              <a:lstStyle/>
              <a:p>
                <a:pPr algn="ctr" defTabSz="844550" eaLnBrk="0" hangingPunct="0">
                  <a:lnSpc>
                    <a:spcPct val="95000"/>
                  </a:lnSpc>
                </a:pPr>
                <a:r>
                  <a:rPr kumimoji="0" lang="en-US" altLang="zh-TW" sz="1200" b="1">
                    <a:solidFill>
                      <a:schemeClr val="bg1"/>
                    </a:solidFill>
                  </a:rPr>
                  <a:t>KM-infrastructure project</a:t>
                </a:r>
              </a:p>
            </p:txBody>
          </p:sp>
        </p:grpSp>
        <p:grpSp>
          <p:nvGrpSpPr>
            <p:cNvPr id="10" name="Group 74"/>
            <p:cNvGrpSpPr>
              <a:grpSpLocks/>
            </p:cNvGrpSpPr>
            <p:nvPr/>
          </p:nvGrpSpPr>
          <p:grpSpPr bwMode="auto">
            <a:xfrm>
              <a:off x="1818" y="2867"/>
              <a:ext cx="3600" cy="178"/>
              <a:chOff x="2436" y="4036"/>
              <a:chExt cx="3600" cy="178"/>
            </a:xfrm>
          </p:grpSpPr>
          <p:sp>
            <p:nvSpPr>
              <p:cNvPr id="602175" name="Rectangle 75"/>
              <p:cNvSpPr>
                <a:spLocks noChangeArrowheads="1"/>
              </p:cNvSpPr>
              <p:nvPr/>
            </p:nvSpPr>
            <p:spPr bwMode="auto">
              <a:xfrm>
                <a:off x="2436" y="4041"/>
                <a:ext cx="3600" cy="159"/>
              </a:xfrm>
              <a:prstGeom prst="rect">
                <a:avLst/>
              </a:prstGeom>
              <a:solidFill>
                <a:srgbClr val="8E9CAE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84399" tIns="42200" rIns="84399" bIns="42200" anchor="ctr"/>
              <a:lstStyle/>
              <a:p>
                <a:pPr defTabSz="844550" eaLnBrk="0" hangingPunct="0">
                  <a:lnSpc>
                    <a:spcPct val="95000"/>
                  </a:lnSpc>
                </a:pPr>
                <a:endParaRPr kumimoji="0" lang="zh-TW" altLang="zh-TW" sz="11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602176" name="Text Box 76"/>
              <p:cNvSpPr txBox="1">
                <a:spLocks noChangeArrowheads="1"/>
              </p:cNvSpPr>
              <p:nvPr/>
            </p:nvSpPr>
            <p:spPr bwMode="auto">
              <a:xfrm>
                <a:off x="3561" y="4036"/>
                <a:ext cx="1358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84399" tIns="42200" rIns="84399" bIns="42200" anchor="ctr">
                <a:spAutoFit/>
              </a:bodyPr>
              <a:lstStyle/>
              <a:p>
                <a:pPr algn="ctr" defTabSz="844550" eaLnBrk="0" hangingPunct="0">
                  <a:lnSpc>
                    <a:spcPct val="95000"/>
                  </a:lnSpc>
                </a:pPr>
                <a:r>
                  <a:rPr kumimoji="0" lang="en-US" altLang="zh-TW" sz="1200" b="1">
                    <a:solidFill>
                      <a:schemeClr val="bg1"/>
                    </a:solidFill>
                  </a:rPr>
                  <a:t>KM strategy realization</a:t>
                </a:r>
              </a:p>
            </p:txBody>
          </p:sp>
        </p:grpSp>
        <p:sp>
          <p:nvSpPr>
            <p:cNvPr id="602171" name="Rectangle 77"/>
            <p:cNvSpPr>
              <a:spLocks noChangeArrowheads="1"/>
            </p:cNvSpPr>
            <p:nvPr/>
          </p:nvSpPr>
          <p:spPr bwMode="auto">
            <a:xfrm>
              <a:off x="3376" y="1018"/>
              <a:ext cx="960" cy="230"/>
            </a:xfrm>
            <a:prstGeom prst="rect">
              <a:avLst/>
            </a:prstGeom>
            <a:solidFill>
              <a:srgbClr val="00CC9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en-US" altLang="zh-TW" sz="900" b="1">
                  <a:solidFill>
                    <a:schemeClr val="bg1"/>
                  </a:solidFill>
                </a:rPr>
                <a:t>Support Communities </a:t>
              </a:r>
            </a:p>
            <a:p>
              <a:pPr algn="ctr" defTabSz="844550" eaLnBrk="0" hangingPunct="0">
                <a:lnSpc>
                  <a:spcPct val="95000"/>
                </a:lnSpc>
              </a:pPr>
              <a:r>
                <a:rPr kumimoji="0" lang="en-US" altLang="zh-TW" sz="900" b="1">
                  <a:solidFill>
                    <a:schemeClr val="bg1"/>
                  </a:solidFill>
                </a:rPr>
                <a:t>of practice ( CoP )</a:t>
              </a:r>
              <a:endParaRPr kumimoji="0" lang="de-DE" altLang="zh-TW" sz="900" b="1">
                <a:solidFill>
                  <a:schemeClr val="bg1"/>
                </a:solidFill>
              </a:endParaRPr>
            </a:p>
          </p:txBody>
        </p:sp>
        <p:sp>
          <p:nvSpPr>
            <p:cNvPr id="602172" name="Rectangle 78"/>
            <p:cNvSpPr>
              <a:spLocks noChangeArrowheads="1"/>
            </p:cNvSpPr>
            <p:nvPr/>
          </p:nvSpPr>
          <p:spPr bwMode="auto">
            <a:xfrm>
              <a:off x="384" y="1613"/>
              <a:ext cx="864" cy="221"/>
            </a:xfrm>
            <a:prstGeom prst="rect">
              <a:avLst/>
            </a:prstGeom>
            <a:gradFill rotWithShape="0">
              <a:gsLst>
                <a:gs pos="0">
                  <a:srgbClr val="FFFF99"/>
                </a:gs>
                <a:gs pos="100000">
                  <a:srgbClr val="00CC99"/>
                </a:gs>
              </a:gsLst>
              <a:lin ang="5400000" scaled="1"/>
            </a:gra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Assessment for</a:t>
              </a:r>
            </a:p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KM-Systems</a:t>
              </a:r>
            </a:p>
          </p:txBody>
        </p:sp>
        <p:sp>
          <p:nvSpPr>
            <p:cNvPr id="602173" name="Rectangle 79"/>
            <p:cNvSpPr>
              <a:spLocks noChangeArrowheads="1"/>
            </p:cNvSpPr>
            <p:nvPr/>
          </p:nvSpPr>
          <p:spPr bwMode="auto">
            <a:xfrm>
              <a:off x="384" y="1907"/>
              <a:ext cx="864" cy="221"/>
            </a:xfrm>
            <a:prstGeom prst="rect">
              <a:avLst/>
            </a:prstGeom>
            <a:gradFill rotWithShape="0">
              <a:gsLst>
                <a:gs pos="0">
                  <a:srgbClr val="FFFF99"/>
                </a:gs>
                <a:gs pos="100000">
                  <a:srgbClr val="00CC99"/>
                </a:gs>
              </a:gsLst>
              <a:lin ang="5400000" scaled="1"/>
            </a:gra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Assessment for </a:t>
              </a:r>
            </a:p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CoP</a:t>
              </a:r>
            </a:p>
          </p:txBody>
        </p:sp>
        <p:sp>
          <p:nvSpPr>
            <p:cNvPr id="602174" name="Rectangle 80"/>
            <p:cNvSpPr>
              <a:spLocks noChangeArrowheads="1"/>
            </p:cNvSpPr>
            <p:nvPr/>
          </p:nvSpPr>
          <p:spPr bwMode="auto">
            <a:xfrm>
              <a:off x="1728" y="1027"/>
              <a:ext cx="625" cy="306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84399" tIns="42200" rIns="84399" bIns="42200" anchor="ctr"/>
            <a:lstStyle/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Knowledge</a:t>
              </a:r>
            </a:p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Strategy</a:t>
              </a:r>
            </a:p>
            <a:p>
              <a:pPr algn="ctr" defTabSz="844550" eaLnBrk="0" hangingPunct="0">
                <a:lnSpc>
                  <a:spcPct val="90000"/>
                </a:lnSpc>
              </a:pPr>
              <a:r>
                <a:rPr kumimoji="0" lang="en-US" altLang="zh-TW" sz="1000" b="1">
                  <a:solidFill>
                    <a:schemeClr val="bg1"/>
                  </a:solidFill>
                </a:rPr>
                <a:t>Process (KSP)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D1915-08F0-403C-96A4-86CA872153B7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259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Elements of KM Implementation</a:t>
            </a:r>
            <a:endParaRPr lang="en-US" altLang="zh-TW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953000" y="1501775"/>
            <a:ext cx="2514600" cy="2016125"/>
            <a:chOff x="3408" y="1104"/>
            <a:chExt cx="1584" cy="1270"/>
          </a:xfrm>
        </p:grpSpPr>
        <p:sp>
          <p:nvSpPr>
            <p:cNvPr id="1259525" name="Rectangle 5"/>
            <p:cNvSpPr>
              <a:spLocks noChangeArrowheads="1"/>
            </p:cNvSpPr>
            <p:nvPr/>
          </p:nvSpPr>
          <p:spPr bwMode="auto">
            <a:xfrm>
              <a:off x="3472" y="1104"/>
              <a:ext cx="1472" cy="127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kumimoji="0" lang="en-GB" sz="2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552" y="1182"/>
              <a:ext cx="1296" cy="624"/>
              <a:chOff x="3552" y="1182"/>
              <a:chExt cx="1296" cy="624"/>
            </a:xfrm>
          </p:grpSpPr>
          <p:graphicFrame>
            <p:nvGraphicFramePr>
              <p:cNvPr id="40962" name="Object 7"/>
              <p:cNvGraphicFramePr>
                <a:graphicFrameLocks noChangeAspect="1"/>
              </p:cNvGraphicFramePr>
              <p:nvPr/>
            </p:nvGraphicFramePr>
            <p:xfrm>
              <a:off x="3552" y="1253"/>
              <a:ext cx="1296" cy="551"/>
            </p:xfrm>
            <a:graphic>
              <a:graphicData uri="http://schemas.openxmlformats.org/presentationml/2006/ole">
                <p:oleObj spid="_x0000_s1026" name="Image" r:id="rId3" imgW="2566890" imgH="1308398" progId="Photoshop.Image.5">
                  <p:embed/>
                </p:oleObj>
              </a:graphicData>
            </a:graphic>
          </p:graphicFrame>
          <p:sp>
            <p:nvSpPr>
              <p:cNvPr id="41112" name="Line 8"/>
              <p:cNvSpPr>
                <a:spLocks noChangeShapeType="1"/>
              </p:cNvSpPr>
              <p:nvPr/>
            </p:nvSpPr>
            <p:spPr bwMode="auto">
              <a:xfrm>
                <a:off x="3888" y="1416"/>
                <a:ext cx="561" cy="44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13" name="Line 9"/>
              <p:cNvSpPr>
                <a:spLocks noChangeShapeType="1"/>
              </p:cNvSpPr>
              <p:nvPr/>
            </p:nvSpPr>
            <p:spPr bwMode="auto">
              <a:xfrm flipV="1">
                <a:off x="3882" y="1326"/>
                <a:ext cx="302" cy="10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14" name="Line 10"/>
              <p:cNvSpPr>
                <a:spLocks noChangeShapeType="1"/>
              </p:cNvSpPr>
              <p:nvPr/>
            </p:nvSpPr>
            <p:spPr bwMode="auto">
              <a:xfrm rot="15006813" flipV="1">
                <a:off x="4221" y="1286"/>
                <a:ext cx="193" cy="20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15" name="Line 11"/>
              <p:cNvSpPr>
                <a:spLocks noChangeShapeType="1"/>
              </p:cNvSpPr>
              <p:nvPr/>
            </p:nvSpPr>
            <p:spPr bwMode="auto">
              <a:xfrm rot="17232436" flipV="1">
                <a:off x="3805" y="1470"/>
                <a:ext cx="246" cy="198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16" name="Line 12"/>
              <p:cNvSpPr>
                <a:spLocks noChangeShapeType="1"/>
              </p:cNvSpPr>
              <p:nvPr/>
            </p:nvSpPr>
            <p:spPr bwMode="auto">
              <a:xfrm rot="1920323" flipV="1">
                <a:off x="4001" y="1632"/>
                <a:ext cx="312" cy="153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17" name="Line 13"/>
              <p:cNvSpPr>
                <a:spLocks noChangeShapeType="1"/>
              </p:cNvSpPr>
              <p:nvPr/>
            </p:nvSpPr>
            <p:spPr bwMode="auto">
              <a:xfrm rot="19335464" flipV="1">
                <a:off x="4247" y="1506"/>
                <a:ext cx="299" cy="14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18" name="Line 14"/>
              <p:cNvSpPr>
                <a:spLocks noChangeShapeType="1"/>
              </p:cNvSpPr>
              <p:nvPr/>
            </p:nvSpPr>
            <p:spPr bwMode="auto">
              <a:xfrm flipV="1">
                <a:off x="3976" y="1453"/>
                <a:ext cx="479" cy="253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19" name="Line 15"/>
              <p:cNvSpPr>
                <a:spLocks noChangeShapeType="1"/>
              </p:cNvSpPr>
              <p:nvPr/>
            </p:nvSpPr>
            <p:spPr bwMode="auto">
              <a:xfrm>
                <a:off x="3888" y="1431"/>
                <a:ext cx="452" cy="275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20" name="Line 16"/>
              <p:cNvSpPr>
                <a:spLocks noChangeShapeType="1"/>
              </p:cNvSpPr>
              <p:nvPr/>
            </p:nvSpPr>
            <p:spPr bwMode="auto">
              <a:xfrm flipH="1">
                <a:off x="3976" y="1323"/>
                <a:ext cx="212" cy="38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21" name="Line 17"/>
              <p:cNvSpPr>
                <a:spLocks noChangeShapeType="1"/>
              </p:cNvSpPr>
              <p:nvPr/>
            </p:nvSpPr>
            <p:spPr bwMode="auto">
              <a:xfrm>
                <a:off x="4178" y="1328"/>
                <a:ext cx="159" cy="37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4" name="Group 18"/>
              <p:cNvGrpSpPr>
                <a:grpSpLocks/>
              </p:cNvGrpSpPr>
              <p:nvPr/>
            </p:nvGrpSpPr>
            <p:grpSpPr bwMode="auto">
              <a:xfrm>
                <a:off x="3767" y="1294"/>
                <a:ext cx="224" cy="220"/>
                <a:chOff x="2130" y="1284"/>
                <a:chExt cx="408" cy="522"/>
              </a:xfrm>
            </p:grpSpPr>
            <p:sp>
              <p:nvSpPr>
                <p:cNvPr id="41135" name="Freeform 19"/>
                <p:cNvSpPr>
                  <a:spLocks/>
                </p:cNvSpPr>
                <p:nvPr/>
              </p:nvSpPr>
              <p:spPr bwMode="auto">
                <a:xfrm>
                  <a:off x="2130" y="1446"/>
                  <a:ext cx="408" cy="360"/>
                </a:xfrm>
                <a:custGeom>
                  <a:avLst/>
                  <a:gdLst>
                    <a:gd name="T0" fmla="*/ 54 w 408"/>
                    <a:gd name="T1" fmla="*/ 0 h 360"/>
                    <a:gd name="T2" fmla="*/ 372 w 408"/>
                    <a:gd name="T3" fmla="*/ 0 h 360"/>
                    <a:gd name="T4" fmla="*/ 408 w 408"/>
                    <a:gd name="T5" fmla="*/ 90 h 360"/>
                    <a:gd name="T6" fmla="*/ 318 w 408"/>
                    <a:gd name="T7" fmla="*/ 90 h 360"/>
                    <a:gd name="T8" fmla="*/ 318 w 408"/>
                    <a:gd name="T9" fmla="*/ 354 h 360"/>
                    <a:gd name="T10" fmla="*/ 222 w 408"/>
                    <a:gd name="T11" fmla="*/ 330 h 360"/>
                    <a:gd name="T12" fmla="*/ 222 w 408"/>
                    <a:gd name="T13" fmla="*/ 252 h 360"/>
                    <a:gd name="T14" fmla="*/ 174 w 408"/>
                    <a:gd name="T15" fmla="*/ 252 h 360"/>
                    <a:gd name="T16" fmla="*/ 174 w 408"/>
                    <a:gd name="T17" fmla="*/ 330 h 360"/>
                    <a:gd name="T18" fmla="*/ 78 w 408"/>
                    <a:gd name="T19" fmla="*/ 360 h 360"/>
                    <a:gd name="T20" fmla="*/ 78 w 408"/>
                    <a:gd name="T21" fmla="*/ 90 h 360"/>
                    <a:gd name="T22" fmla="*/ 0 w 408"/>
                    <a:gd name="T23" fmla="*/ 90 h 360"/>
                    <a:gd name="T24" fmla="*/ 54 w 408"/>
                    <a:gd name="T25" fmla="*/ 0 h 36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08"/>
                    <a:gd name="T40" fmla="*/ 0 h 360"/>
                    <a:gd name="T41" fmla="*/ 408 w 408"/>
                    <a:gd name="T42" fmla="*/ 360 h 36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08" h="360">
                      <a:moveTo>
                        <a:pt x="54" y="0"/>
                      </a:moveTo>
                      <a:lnTo>
                        <a:pt x="372" y="0"/>
                      </a:lnTo>
                      <a:lnTo>
                        <a:pt x="408" y="90"/>
                      </a:lnTo>
                      <a:lnTo>
                        <a:pt x="318" y="90"/>
                      </a:lnTo>
                      <a:lnTo>
                        <a:pt x="318" y="354"/>
                      </a:lnTo>
                      <a:lnTo>
                        <a:pt x="222" y="330"/>
                      </a:lnTo>
                      <a:lnTo>
                        <a:pt x="222" y="252"/>
                      </a:lnTo>
                      <a:lnTo>
                        <a:pt x="174" y="252"/>
                      </a:lnTo>
                      <a:lnTo>
                        <a:pt x="174" y="330"/>
                      </a:lnTo>
                      <a:lnTo>
                        <a:pt x="78" y="360"/>
                      </a:lnTo>
                      <a:lnTo>
                        <a:pt x="78" y="90"/>
                      </a:lnTo>
                      <a:lnTo>
                        <a:pt x="0" y="90"/>
                      </a:lnTo>
                      <a:lnTo>
                        <a:pt x="54" y="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1136" name="Oval 20"/>
                <p:cNvSpPr>
                  <a:spLocks noChangeArrowheads="1"/>
                </p:cNvSpPr>
                <p:nvPr/>
              </p:nvSpPr>
              <p:spPr bwMode="auto">
                <a:xfrm>
                  <a:off x="2286" y="1284"/>
                  <a:ext cx="144" cy="144"/>
                </a:xfrm>
                <a:prstGeom prst="ellipse">
                  <a:avLst/>
                </a:prstGeom>
                <a:solidFill>
                  <a:srgbClr val="CC0000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5" name="Group 21"/>
              <p:cNvGrpSpPr>
                <a:grpSpLocks/>
              </p:cNvGrpSpPr>
              <p:nvPr/>
            </p:nvGrpSpPr>
            <p:grpSpPr bwMode="auto">
              <a:xfrm>
                <a:off x="4225" y="1587"/>
                <a:ext cx="224" cy="219"/>
                <a:chOff x="2130" y="1284"/>
                <a:chExt cx="408" cy="522"/>
              </a:xfrm>
            </p:grpSpPr>
            <p:sp>
              <p:nvSpPr>
                <p:cNvPr id="41133" name="Freeform 22"/>
                <p:cNvSpPr>
                  <a:spLocks/>
                </p:cNvSpPr>
                <p:nvPr/>
              </p:nvSpPr>
              <p:spPr bwMode="auto">
                <a:xfrm>
                  <a:off x="2130" y="1446"/>
                  <a:ext cx="408" cy="360"/>
                </a:xfrm>
                <a:custGeom>
                  <a:avLst/>
                  <a:gdLst>
                    <a:gd name="T0" fmla="*/ 54 w 408"/>
                    <a:gd name="T1" fmla="*/ 0 h 360"/>
                    <a:gd name="T2" fmla="*/ 372 w 408"/>
                    <a:gd name="T3" fmla="*/ 0 h 360"/>
                    <a:gd name="T4" fmla="*/ 408 w 408"/>
                    <a:gd name="T5" fmla="*/ 90 h 360"/>
                    <a:gd name="T6" fmla="*/ 318 w 408"/>
                    <a:gd name="T7" fmla="*/ 90 h 360"/>
                    <a:gd name="T8" fmla="*/ 318 w 408"/>
                    <a:gd name="T9" fmla="*/ 354 h 360"/>
                    <a:gd name="T10" fmla="*/ 222 w 408"/>
                    <a:gd name="T11" fmla="*/ 330 h 360"/>
                    <a:gd name="T12" fmla="*/ 222 w 408"/>
                    <a:gd name="T13" fmla="*/ 252 h 360"/>
                    <a:gd name="T14" fmla="*/ 174 w 408"/>
                    <a:gd name="T15" fmla="*/ 252 h 360"/>
                    <a:gd name="T16" fmla="*/ 174 w 408"/>
                    <a:gd name="T17" fmla="*/ 330 h 360"/>
                    <a:gd name="T18" fmla="*/ 78 w 408"/>
                    <a:gd name="T19" fmla="*/ 360 h 360"/>
                    <a:gd name="T20" fmla="*/ 78 w 408"/>
                    <a:gd name="T21" fmla="*/ 90 h 360"/>
                    <a:gd name="T22" fmla="*/ 0 w 408"/>
                    <a:gd name="T23" fmla="*/ 90 h 360"/>
                    <a:gd name="T24" fmla="*/ 54 w 408"/>
                    <a:gd name="T25" fmla="*/ 0 h 36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08"/>
                    <a:gd name="T40" fmla="*/ 0 h 360"/>
                    <a:gd name="T41" fmla="*/ 408 w 408"/>
                    <a:gd name="T42" fmla="*/ 360 h 36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08" h="360">
                      <a:moveTo>
                        <a:pt x="54" y="0"/>
                      </a:moveTo>
                      <a:lnTo>
                        <a:pt x="372" y="0"/>
                      </a:lnTo>
                      <a:lnTo>
                        <a:pt x="408" y="90"/>
                      </a:lnTo>
                      <a:lnTo>
                        <a:pt x="318" y="90"/>
                      </a:lnTo>
                      <a:lnTo>
                        <a:pt x="318" y="354"/>
                      </a:lnTo>
                      <a:lnTo>
                        <a:pt x="222" y="330"/>
                      </a:lnTo>
                      <a:lnTo>
                        <a:pt x="222" y="252"/>
                      </a:lnTo>
                      <a:lnTo>
                        <a:pt x="174" y="252"/>
                      </a:lnTo>
                      <a:lnTo>
                        <a:pt x="174" y="330"/>
                      </a:lnTo>
                      <a:lnTo>
                        <a:pt x="78" y="360"/>
                      </a:lnTo>
                      <a:lnTo>
                        <a:pt x="78" y="90"/>
                      </a:lnTo>
                      <a:lnTo>
                        <a:pt x="0" y="90"/>
                      </a:lnTo>
                      <a:lnTo>
                        <a:pt x="54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1134" name="Oval 23"/>
                <p:cNvSpPr>
                  <a:spLocks noChangeArrowheads="1"/>
                </p:cNvSpPr>
                <p:nvPr/>
              </p:nvSpPr>
              <p:spPr bwMode="auto">
                <a:xfrm>
                  <a:off x="2286" y="1284"/>
                  <a:ext cx="144" cy="144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6" name="Group 24"/>
              <p:cNvGrpSpPr>
                <a:grpSpLocks/>
              </p:cNvGrpSpPr>
              <p:nvPr/>
            </p:nvGrpSpPr>
            <p:grpSpPr bwMode="auto">
              <a:xfrm>
                <a:off x="4075" y="1182"/>
                <a:ext cx="225" cy="219"/>
                <a:chOff x="2130" y="1284"/>
                <a:chExt cx="408" cy="522"/>
              </a:xfrm>
            </p:grpSpPr>
            <p:sp>
              <p:nvSpPr>
                <p:cNvPr id="41131" name="Freeform 25"/>
                <p:cNvSpPr>
                  <a:spLocks/>
                </p:cNvSpPr>
                <p:nvPr/>
              </p:nvSpPr>
              <p:spPr bwMode="auto">
                <a:xfrm>
                  <a:off x="2130" y="1446"/>
                  <a:ext cx="408" cy="360"/>
                </a:xfrm>
                <a:custGeom>
                  <a:avLst/>
                  <a:gdLst>
                    <a:gd name="T0" fmla="*/ 54 w 408"/>
                    <a:gd name="T1" fmla="*/ 0 h 360"/>
                    <a:gd name="T2" fmla="*/ 372 w 408"/>
                    <a:gd name="T3" fmla="*/ 0 h 360"/>
                    <a:gd name="T4" fmla="*/ 408 w 408"/>
                    <a:gd name="T5" fmla="*/ 90 h 360"/>
                    <a:gd name="T6" fmla="*/ 318 w 408"/>
                    <a:gd name="T7" fmla="*/ 90 h 360"/>
                    <a:gd name="T8" fmla="*/ 318 w 408"/>
                    <a:gd name="T9" fmla="*/ 354 h 360"/>
                    <a:gd name="T10" fmla="*/ 222 w 408"/>
                    <a:gd name="T11" fmla="*/ 330 h 360"/>
                    <a:gd name="T12" fmla="*/ 222 w 408"/>
                    <a:gd name="T13" fmla="*/ 252 h 360"/>
                    <a:gd name="T14" fmla="*/ 174 w 408"/>
                    <a:gd name="T15" fmla="*/ 252 h 360"/>
                    <a:gd name="T16" fmla="*/ 174 w 408"/>
                    <a:gd name="T17" fmla="*/ 330 h 360"/>
                    <a:gd name="T18" fmla="*/ 78 w 408"/>
                    <a:gd name="T19" fmla="*/ 360 h 360"/>
                    <a:gd name="T20" fmla="*/ 78 w 408"/>
                    <a:gd name="T21" fmla="*/ 90 h 360"/>
                    <a:gd name="T22" fmla="*/ 0 w 408"/>
                    <a:gd name="T23" fmla="*/ 90 h 360"/>
                    <a:gd name="T24" fmla="*/ 54 w 408"/>
                    <a:gd name="T25" fmla="*/ 0 h 36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08"/>
                    <a:gd name="T40" fmla="*/ 0 h 360"/>
                    <a:gd name="T41" fmla="*/ 408 w 408"/>
                    <a:gd name="T42" fmla="*/ 360 h 36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08" h="360">
                      <a:moveTo>
                        <a:pt x="54" y="0"/>
                      </a:moveTo>
                      <a:lnTo>
                        <a:pt x="372" y="0"/>
                      </a:lnTo>
                      <a:lnTo>
                        <a:pt x="408" y="90"/>
                      </a:lnTo>
                      <a:lnTo>
                        <a:pt x="318" y="90"/>
                      </a:lnTo>
                      <a:lnTo>
                        <a:pt x="318" y="354"/>
                      </a:lnTo>
                      <a:lnTo>
                        <a:pt x="222" y="330"/>
                      </a:lnTo>
                      <a:lnTo>
                        <a:pt x="222" y="252"/>
                      </a:lnTo>
                      <a:lnTo>
                        <a:pt x="174" y="252"/>
                      </a:lnTo>
                      <a:lnTo>
                        <a:pt x="174" y="330"/>
                      </a:lnTo>
                      <a:lnTo>
                        <a:pt x="78" y="360"/>
                      </a:lnTo>
                      <a:lnTo>
                        <a:pt x="78" y="90"/>
                      </a:lnTo>
                      <a:lnTo>
                        <a:pt x="0" y="90"/>
                      </a:lnTo>
                      <a:lnTo>
                        <a:pt x="54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1132" name="Oval 26"/>
                <p:cNvSpPr>
                  <a:spLocks noChangeArrowheads="1"/>
                </p:cNvSpPr>
                <p:nvPr/>
              </p:nvSpPr>
              <p:spPr bwMode="auto">
                <a:xfrm>
                  <a:off x="2286" y="1284"/>
                  <a:ext cx="144" cy="144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7" name="Group 27"/>
              <p:cNvGrpSpPr>
                <a:grpSpLocks/>
              </p:cNvGrpSpPr>
              <p:nvPr/>
            </p:nvGrpSpPr>
            <p:grpSpPr bwMode="auto">
              <a:xfrm>
                <a:off x="3864" y="1570"/>
                <a:ext cx="224" cy="219"/>
                <a:chOff x="2130" y="1284"/>
                <a:chExt cx="408" cy="522"/>
              </a:xfrm>
            </p:grpSpPr>
            <p:sp>
              <p:nvSpPr>
                <p:cNvPr id="41129" name="Freeform 28"/>
                <p:cNvSpPr>
                  <a:spLocks/>
                </p:cNvSpPr>
                <p:nvPr/>
              </p:nvSpPr>
              <p:spPr bwMode="auto">
                <a:xfrm>
                  <a:off x="2130" y="1446"/>
                  <a:ext cx="408" cy="360"/>
                </a:xfrm>
                <a:custGeom>
                  <a:avLst/>
                  <a:gdLst>
                    <a:gd name="T0" fmla="*/ 54 w 408"/>
                    <a:gd name="T1" fmla="*/ 0 h 360"/>
                    <a:gd name="T2" fmla="*/ 372 w 408"/>
                    <a:gd name="T3" fmla="*/ 0 h 360"/>
                    <a:gd name="T4" fmla="*/ 408 w 408"/>
                    <a:gd name="T5" fmla="*/ 90 h 360"/>
                    <a:gd name="T6" fmla="*/ 318 w 408"/>
                    <a:gd name="T7" fmla="*/ 90 h 360"/>
                    <a:gd name="T8" fmla="*/ 318 w 408"/>
                    <a:gd name="T9" fmla="*/ 354 h 360"/>
                    <a:gd name="T10" fmla="*/ 222 w 408"/>
                    <a:gd name="T11" fmla="*/ 330 h 360"/>
                    <a:gd name="T12" fmla="*/ 222 w 408"/>
                    <a:gd name="T13" fmla="*/ 252 h 360"/>
                    <a:gd name="T14" fmla="*/ 174 w 408"/>
                    <a:gd name="T15" fmla="*/ 252 h 360"/>
                    <a:gd name="T16" fmla="*/ 174 w 408"/>
                    <a:gd name="T17" fmla="*/ 330 h 360"/>
                    <a:gd name="T18" fmla="*/ 78 w 408"/>
                    <a:gd name="T19" fmla="*/ 360 h 360"/>
                    <a:gd name="T20" fmla="*/ 78 w 408"/>
                    <a:gd name="T21" fmla="*/ 90 h 360"/>
                    <a:gd name="T22" fmla="*/ 0 w 408"/>
                    <a:gd name="T23" fmla="*/ 90 h 360"/>
                    <a:gd name="T24" fmla="*/ 54 w 408"/>
                    <a:gd name="T25" fmla="*/ 0 h 36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08"/>
                    <a:gd name="T40" fmla="*/ 0 h 360"/>
                    <a:gd name="T41" fmla="*/ 408 w 408"/>
                    <a:gd name="T42" fmla="*/ 360 h 36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08" h="360">
                      <a:moveTo>
                        <a:pt x="54" y="0"/>
                      </a:moveTo>
                      <a:lnTo>
                        <a:pt x="372" y="0"/>
                      </a:lnTo>
                      <a:lnTo>
                        <a:pt x="408" y="90"/>
                      </a:lnTo>
                      <a:lnTo>
                        <a:pt x="318" y="90"/>
                      </a:lnTo>
                      <a:lnTo>
                        <a:pt x="318" y="354"/>
                      </a:lnTo>
                      <a:lnTo>
                        <a:pt x="222" y="330"/>
                      </a:lnTo>
                      <a:lnTo>
                        <a:pt x="222" y="252"/>
                      </a:lnTo>
                      <a:lnTo>
                        <a:pt x="174" y="252"/>
                      </a:lnTo>
                      <a:lnTo>
                        <a:pt x="174" y="330"/>
                      </a:lnTo>
                      <a:lnTo>
                        <a:pt x="78" y="360"/>
                      </a:lnTo>
                      <a:lnTo>
                        <a:pt x="78" y="90"/>
                      </a:lnTo>
                      <a:lnTo>
                        <a:pt x="0" y="90"/>
                      </a:lnTo>
                      <a:lnTo>
                        <a:pt x="54" y="0"/>
                      </a:lnTo>
                      <a:close/>
                    </a:path>
                  </a:pathLst>
                </a:custGeom>
                <a:solidFill>
                  <a:srgbClr val="009900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1130" name="Oval 29"/>
                <p:cNvSpPr>
                  <a:spLocks noChangeArrowheads="1"/>
                </p:cNvSpPr>
                <p:nvPr/>
              </p:nvSpPr>
              <p:spPr bwMode="auto">
                <a:xfrm>
                  <a:off x="2286" y="1284"/>
                  <a:ext cx="144" cy="144"/>
                </a:xfrm>
                <a:prstGeom prst="ellipse">
                  <a:avLst/>
                </a:prstGeom>
                <a:solidFill>
                  <a:srgbClr val="009900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8" name="Group 30"/>
              <p:cNvGrpSpPr>
                <a:grpSpLocks/>
              </p:cNvGrpSpPr>
              <p:nvPr/>
            </p:nvGrpSpPr>
            <p:grpSpPr bwMode="auto">
              <a:xfrm>
                <a:off x="4337" y="1331"/>
                <a:ext cx="224" cy="219"/>
                <a:chOff x="2130" y="1284"/>
                <a:chExt cx="408" cy="522"/>
              </a:xfrm>
            </p:grpSpPr>
            <p:sp>
              <p:nvSpPr>
                <p:cNvPr id="41127" name="Freeform 31"/>
                <p:cNvSpPr>
                  <a:spLocks/>
                </p:cNvSpPr>
                <p:nvPr/>
              </p:nvSpPr>
              <p:spPr bwMode="auto">
                <a:xfrm>
                  <a:off x="2130" y="1446"/>
                  <a:ext cx="408" cy="360"/>
                </a:xfrm>
                <a:custGeom>
                  <a:avLst/>
                  <a:gdLst>
                    <a:gd name="T0" fmla="*/ 54 w 408"/>
                    <a:gd name="T1" fmla="*/ 0 h 360"/>
                    <a:gd name="T2" fmla="*/ 372 w 408"/>
                    <a:gd name="T3" fmla="*/ 0 h 360"/>
                    <a:gd name="T4" fmla="*/ 408 w 408"/>
                    <a:gd name="T5" fmla="*/ 90 h 360"/>
                    <a:gd name="T6" fmla="*/ 318 w 408"/>
                    <a:gd name="T7" fmla="*/ 90 h 360"/>
                    <a:gd name="T8" fmla="*/ 318 w 408"/>
                    <a:gd name="T9" fmla="*/ 354 h 360"/>
                    <a:gd name="T10" fmla="*/ 222 w 408"/>
                    <a:gd name="T11" fmla="*/ 330 h 360"/>
                    <a:gd name="T12" fmla="*/ 222 w 408"/>
                    <a:gd name="T13" fmla="*/ 252 h 360"/>
                    <a:gd name="T14" fmla="*/ 174 w 408"/>
                    <a:gd name="T15" fmla="*/ 252 h 360"/>
                    <a:gd name="T16" fmla="*/ 174 w 408"/>
                    <a:gd name="T17" fmla="*/ 330 h 360"/>
                    <a:gd name="T18" fmla="*/ 78 w 408"/>
                    <a:gd name="T19" fmla="*/ 360 h 360"/>
                    <a:gd name="T20" fmla="*/ 78 w 408"/>
                    <a:gd name="T21" fmla="*/ 90 h 360"/>
                    <a:gd name="T22" fmla="*/ 0 w 408"/>
                    <a:gd name="T23" fmla="*/ 90 h 360"/>
                    <a:gd name="T24" fmla="*/ 54 w 408"/>
                    <a:gd name="T25" fmla="*/ 0 h 36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08"/>
                    <a:gd name="T40" fmla="*/ 0 h 360"/>
                    <a:gd name="T41" fmla="*/ 408 w 408"/>
                    <a:gd name="T42" fmla="*/ 360 h 36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08" h="360">
                      <a:moveTo>
                        <a:pt x="54" y="0"/>
                      </a:moveTo>
                      <a:lnTo>
                        <a:pt x="372" y="0"/>
                      </a:lnTo>
                      <a:lnTo>
                        <a:pt x="408" y="90"/>
                      </a:lnTo>
                      <a:lnTo>
                        <a:pt x="318" y="90"/>
                      </a:lnTo>
                      <a:lnTo>
                        <a:pt x="318" y="354"/>
                      </a:lnTo>
                      <a:lnTo>
                        <a:pt x="222" y="330"/>
                      </a:lnTo>
                      <a:lnTo>
                        <a:pt x="222" y="252"/>
                      </a:lnTo>
                      <a:lnTo>
                        <a:pt x="174" y="252"/>
                      </a:lnTo>
                      <a:lnTo>
                        <a:pt x="174" y="330"/>
                      </a:lnTo>
                      <a:lnTo>
                        <a:pt x="78" y="360"/>
                      </a:lnTo>
                      <a:lnTo>
                        <a:pt x="78" y="90"/>
                      </a:lnTo>
                      <a:lnTo>
                        <a:pt x="0" y="90"/>
                      </a:lnTo>
                      <a:lnTo>
                        <a:pt x="54" y="0"/>
                      </a:lnTo>
                      <a:close/>
                    </a:path>
                  </a:pathLst>
                </a:custGeom>
                <a:solidFill>
                  <a:srgbClr val="FFCC00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1128" name="Oval 32"/>
                <p:cNvSpPr>
                  <a:spLocks noChangeArrowheads="1"/>
                </p:cNvSpPr>
                <p:nvPr/>
              </p:nvSpPr>
              <p:spPr bwMode="auto">
                <a:xfrm>
                  <a:off x="2286" y="1284"/>
                  <a:ext cx="144" cy="144"/>
                </a:xfrm>
                <a:prstGeom prst="ellipse">
                  <a:avLst/>
                </a:prstGeom>
                <a:solidFill>
                  <a:srgbClr val="FFCC00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41111" name="Text Box 33"/>
            <p:cNvSpPr txBox="1">
              <a:spLocks noChangeArrowheads="1"/>
            </p:cNvSpPr>
            <p:nvPr/>
          </p:nvSpPr>
          <p:spPr bwMode="auto">
            <a:xfrm>
              <a:off x="3408" y="1838"/>
              <a:ext cx="15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0" lang="de-DE" altLang="zh-TW" sz="1400" b="1">
                  <a:solidFill>
                    <a:schemeClr val="bg1"/>
                  </a:solidFill>
                </a:rPr>
                <a:t>Communities</a:t>
              </a:r>
            </a:p>
            <a:p>
              <a:pPr algn="ctr" eaLnBrk="0" hangingPunct="0"/>
              <a:r>
                <a:rPr kumimoji="0" lang="de-DE" altLang="zh-TW" sz="1000" b="1">
                  <a:solidFill>
                    <a:schemeClr val="bg1"/>
                  </a:solidFill>
                </a:rPr>
                <a:t>international groups of experts</a:t>
              </a:r>
              <a:endParaRPr kumimoji="0" lang="de-DE" altLang="zh-TW" sz="100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3276600" y="3743325"/>
            <a:ext cx="2057400" cy="2047875"/>
            <a:chOff x="2031" y="2516"/>
            <a:chExt cx="1296" cy="1290"/>
          </a:xfrm>
        </p:grpSpPr>
        <p:sp>
          <p:nvSpPr>
            <p:cNvPr id="1259555" name="Rectangle 35"/>
            <p:cNvSpPr>
              <a:spLocks noChangeArrowheads="1"/>
            </p:cNvSpPr>
            <p:nvPr/>
          </p:nvSpPr>
          <p:spPr bwMode="auto">
            <a:xfrm>
              <a:off x="2047" y="2516"/>
              <a:ext cx="1268" cy="127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1081" name="Text Box 36"/>
            <p:cNvSpPr txBox="1">
              <a:spLocks noChangeArrowheads="1"/>
            </p:cNvSpPr>
            <p:nvPr/>
          </p:nvSpPr>
          <p:spPr bwMode="auto">
            <a:xfrm>
              <a:off x="2031" y="3383"/>
              <a:ext cx="1296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0" lang="zh-TW" altLang="de-DE" b="1">
                  <a:solidFill>
                    <a:schemeClr val="bg1"/>
                  </a:solidFill>
                </a:rPr>
                <a:t> </a:t>
              </a:r>
              <a:r>
                <a:rPr kumimoji="0" lang="de-DE" altLang="zh-TW" sz="1400" b="1">
                  <a:solidFill>
                    <a:schemeClr val="bg1"/>
                  </a:solidFill>
                </a:rPr>
                <a:t>KM Organisation</a:t>
              </a:r>
              <a:endParaRPr kumimoji="0" lang="de-DE" altLang="zh-TW" b="1">
                <a:solidFill>
                  <a:schemeClr val="bg1"/>
                </a:solidFill>
              </a:endParaRPr>
            </a:p>
            <a:p>
              <a:pPr algn="ctr" eaLnBrk="0" hangingPunct="0"/>
              <a:r>
                <a:rPr kumimoji="0" lang="de-DE" altLang="zh-TW" sz="1000" b="1">
                  <a:solidFill>
                    <a:schemeClr val="bg1"/>
                  </a:solidFill>
                </a:rPr>
                <a:t>with KM-specific roles and processes</a:t>
              </a:r>
              <a:endParaRPr kumimoji="0" lang="de-DE" altLang="zh-TW" sz="1200">
                <a:solidFill>
                  <a:schemeClr val="bg1"/>
                </a:solidFill>
              </a:endParaRPr>
            </a:p>
          </p:txBody>
        </p:sp>
        <p:sp>
          <p:nvSpPr>
            <p:cNvPr id="41082" name="Oval 37"/>
            <p:cNvSpPr>
              <a:spLocks noChangeArrowheads="1"/>
            </p:cNvSpPr>
            <p:nvPr/>
          </p:nvSpPr>
          <p:spPr bwMode="auto">
            <a:xfrm rot="404399">
              <a:off x="2172" y="2549"/>
              <a:ext cx="970" cy="868"/>
            </a:xfrm>
            <a:prstGeom prst="ellipse">
              <a:avLst/>
            </a:prstGeom>
            <a:solidFill>
              <a:srgbClr val="EA6A3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83" name="Oval 38"/>
            <p:cNvSpPr>
              <a:spLocks noChangeArrowheads="1"/>
            </p:cNvSpPr>
            <p:nvPr/>
          </p:nvSpPr>
          <p:spPr bwMode="auto">
            <a:xfrm rot="404399">
              <a:off x="2384" y="2733"/>
              <a:ext cx="548" cy="490"/>
            </a:xfrm>
            <a:prstGeom prst="ellipse">
              <a:avLst/>
            </a:prstGeom>
            <a:solidFill>
              <a:srgbClr val="E5E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84" name="AutoShape 39"/>
            <p:cNvSpPr>
              <a:spLocks noChangeArrowheads="1"/>
            </p:cNvSpPr>
            <p:nvPr/>
          </p:nvSpPr>
          <p:spPr bwMode="auto">
            <a:xfrm rot="2908521">
              <a:off x="2241" y="2627"/>
              <a:ext cx="352" cy="142"/>
            </a:xfrm>
            <a:prstGeom prst="triangle">
              <a:avLst>
                <a:gd name="adj" fmla="val 50000"/>
              </a:avLst>
            </a:prstGeom>
            <a:solidFill>
              <a:srgbClr val="EA6A3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85" name="Line 40"/>
            <p:cNvSpPr>
              <a:spLocks noChangeShapeType="1"/>
            </p:cNvSpPr>
            <p:nvPr/>
          </p:nvSpPr>
          <p:spPr bwMode="auto">
            <a:xfrm rot="193571" flipH="1" flipV="1">
              <a:off x="2235" y="2605"/>
              <a:ext cx="65" cy="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86" name="Line 41"/>
            <p:cNvSpPr>
              <a:spLocks noChangeShapeType="1"/>
            </p:cNvSpPr>
            <p:nvPr/>
          </p:nvSpPr>
          <p:spPr bwMode="auto">
            <a:xfrm rot="193571">
              <a:off x="2239" y="2615"/>
              <a:ext cx="227" cy="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87" name="Line 42"/>
            <p:cNvSpPr>
              <a:spLocks noChangeShapeType="1"/>
            </p:cNvSpPr>
            <p:nvPr/>
          </p:nvSpPr>
          <p:spPr bwMode="auto">
            <a:xfrm rot="193571">
              <a:off x="2461" y="2652"/>
              <a:ext cx="26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88" name="Line 43"/>
            <p:cNvSpPr>
              <a:spLocks noChangeShapeType="1"/>
            </p:cNvSpPr>
            <p:nvPr/>
          </p:nvSpPr>
          <p:spPr bwMode="auto">
            <a:xfrm rot="193571">
              <a:off x="2434" y="2827"/>
              <a:ext cx="44" cy="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0" name="Group 44"/>
            <p:cNvGrpSpPr>
              <a:grpSpLocks/>
            </p:cNvGrpSpPr>
            <p:nvPr/>
          </p:nvGrpSpPr>
          <p:grpSpPr bwMode="auto">
            <a:xfrm rot="414319">
              <a:off x="2750" y="2533"/>
              <a:ext cx="235" cy="374"/>
              <a:chOff x="3185" y="1858"/>
              <a:chExt cx="235" cy="374"/>
            </a:xfrm>
          </p:grpSpPr>
          <p:sp>
            <p:nvSpPr>
              <p:cNvPr id="41104" name="AutoShape 45"/>
              <p:cNvSpPr>
                <a:spLocks noChangeArrowheads="1"/>
              </p:cNvSpPr>
              <p:nvPr/>
            </p:nvSpPr>
            <p:spPr bwMode="auto">
              <a:xfrm rot="7320248">
                <a:off x="3173" y="1985"/>
                <a:ext cx="352" cy="142"/>
              </a:xfrm>
              <a:prstGeom prst="triangle">
                <a:avLst>
                  <a:gd name="adj" fmla="val 50000"/>
                </a:avLst>
              </a:prstGeom>
              <a:solidFill>
                <a:srgbClr val="EA6A3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05" name="Line 46"/>
              <p:cNvSpPr>
                <a:spLocks noChangeShapeType="1"/>
              </p:cNvSpPr>
              <p:nvPr/>
            </p:nvSpPr>
            <p:spPr bwMode="auto">
              <a:xfrm rot="4605298" flipH="1" flipV="1">
                <a:off x="3326" y="1866"/>
                <a:ext cx="71" cy="6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06" name="Line 47"/>
              <p:cNvSpPr>
                <a:spLocks noChangeShapeType="1"/>
              </p:cNvSpPr>
              <p:nvPr/>
            </p:nvSpPr>
            <p:spPr bwMode="auto">
              <a:xfrm rot="4605298">
                <a:off x="3278" y="1956"/>
                <a:ext cx="232" cy="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07" name="Line 48"/>
              <p:cNvSpPr>
                <a:spLocks noChangeShapeType="1"/>
              </p:cNvSpPr>
              <p:nvPr/>
            </p:nvSpPr>
            <p:spPr bwMode="auto">
              <a:xfrm rot="4605298">
                <a:off x="3286" y="2019"/>
                <a:ext cx="26" cy="2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08" name="Line 49"/>
              <p:cNvSpPr>
                <a:spLocks noChangeShapeType="1"/>
              </p:cNvSpPr>
              <p:nvPr/>
            </p:nvSpPr>
            <p:spPr bwMode="auto">
              <a:xfrm rot="4605298">
                <a:off x="3185" y="2112"/>
                <a:ext cx="56" cy="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1090" name="AutoShape 50"/>
            <p:cNvSpPr>
              <a:spLocks noChangeArrowheads="1"/>
            </p:cNvSpPr>
            <p:nvPr/>
          </p:nvSpPr>
          <p:spPr bwMode="auto">
            <a:xfrm rot="-2068293">
              <a:off x="2217" y="3133"/>
              <a:ext cx="374" cy="107"/>
            </a:xfrm>
            <a:prstGeom prst="triangle">
              <a:avLst>
                <a:gd name="adj" fmla="val 50000"/>
              </a:avLst>
            </a:prstGeom>
            <a:solidFill>
              <a:srgbClr val="EA6A3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91" name="Line 51"/>
            <p:cNvSpPr>
              <a:spLocks noChangeShapeType="1"/>
            </p:cNvSpPr>
            <p:nvPr/>
          </p:nvSpPr>
          <p:spPr bwMode="auto">
            <a:xfrm rot="-5007083" flipH="1" flipV="1">
              <a:off x="2282" y="3291"/>
              <a:ext cx="53" cy="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92" name="Line 52"/>
            <p:cNvSpPr>
              <a:spLocks noChangeShapeType="1"/>
            </p:cNvSpPr>
            <p:nvPr/>
          </p:nvSpPr>
          <p:spPr bwMode="auto">
            <a:xfrm rot="-5007083">
              <a:off x="2219" y="3216"/>
              <a:ext cx="198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93" name="Line 53"/>
            <p:cNvSpPr>
              <a:spLocks noChangeShapeType="1"/>
            </p:cNvSpPr>
            <p:nvPr/>
          </p:nvSpPr>
          <p:spPr bwMode="auto">
            <a:xfrm rot="-5007083">
              <a:off x="2445" y="3026"/>
              <a:ext cx="46" cy="2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94" name="Line 54"/>
            <p:cNvSpPr>
              <a:spLocks noChangeShapeType="1"/>
            </p:cNvSpPr>
            <p:nvPr/>
          </p:nvSpPr>
          <p:spPr bwMode="auto">
            <a:xfrm rot="-5007083">
              <a:off x="2520" y="3127"/>
              <a:ext cx="53" cy="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95" name="Text Box 55"/>
            <p:cNvSpPr txBox="1">
              <a:spLocks noChangeArrowheads="1"/>
            </p:cNvSpPr>
            <p:nvPr/>
          </p:nvSpPr>
          <p:spPr bwMode="auto">
            <a:xfrm rot="404399">
              <a:off x="2433" y="2605"/>
              <a:ext cx="69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publizieren</a:t>
              </a:r>
              <a:endParaRPr kumimoji="0" lang="de-DE" altLang="zh-TW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1096" name="Text Box 56"/>
            <p:cNvSpPr txBox="1">
              <a:spLocks noChangeArrowheads="1"/>
            </p:cNvSpPr>
            <p:nvPr/>
          </p:nvSpPr>
          <p:spPr bwMode="auto">
            <a:xfrm rot="5798424">
              <a:off x="2817" y="2979"/>
              <a:ext cx="43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prüfen</a:t>
              </a:r>
              <a:endParaRPr kumimoji="0" lang="de-DE" altLang="zh-TW" sz="10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1097" name="Text Box 57"/>
            <p:cNvSpPr txBox="1">
              <a:spLocks noChangeArrowheads="1"/>
            </p:cNvSpPr>
            <p:nvPr/>
          </p:nvSpPr>
          <p:spPr bwMode="auto">
            <a:xfrm rot="-10395601">
              <a:off x="2310" y="3223"/>
              <a:ext cx="60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optimieren</a:t>
              </a:r>
              <a:endParaRPr kumimoji="0" lang="de-DE" altLang="zh-TW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1098" name="Text Box 58"/>
            <p:cNvSpPr txBox="1">
              <a:spLocks noChangeArrowheads="1"/>
            </p:cNvSpPr>
            <p:nvPr/>
          </p:nvSpPr>
          <p:spPr bwMode="auto">
            <a:xfrm rot="-4995601">
              <a:off x="2047" y="2831"/>
              <a:ext cx="55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anwenden</a:t>
              </a:r>
              <a:endParaRPr kumimoji="0" lang="de-DE" altLang="zh-TW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1099" name="AutoShape 59"/>
            <p:cNvSpPr>
              <a:spLocks noChangeArrowheads="1"/>
            </p:cNvSpPr>
            <p:nvPr/>
          </p:nvSpPr>
          <p:spPr bwMode="auto">
            <a:xfrm rot="-7905577">
              <a:off x="2733" y="3164"/>
              <a:ext cx="352" cy="142"/>
            </a:xfrm>
            <a:prstGeom prst="triangle">
              <a:avLst>
                <a:gd name="adj" fmla="val 50000"/>
              </a:avLst>
            </a:prstGeom>
            <a:solidFill>
              <a:srgbClr val="EA6A3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100" name="Line 60"/>
            <p:cNvSpPr>
              <a:spLocks noChangeShapeType="1"/>
            </p:cNvSpPr>
            <p:nvPr/>
          </p:nvSpPr>
          <p:spPr bwMode="auto">
            <a:xfrm rot="-10620526" flipH="1" flipV="1">
              <a:off x="3024" y="3268"/>
              <a:ext cx="66" cy="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101" name="Line 61"/>
            <p:cNvSpPr>
              <a:spLocks noChangeShapeType="1"/>
            </p:cNvSpPr>
            <p:nvPr/>
          </p:nvSpPr>
          <p:spPr bwMode="auto">
            <a:xfrm rot="-10620526">
              <a:off x="2858" y="3282"/>
              <a:ext cx="225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102" name="Line 62"/>
            <p:cNvSpPr>
              <a:spLocks noChangeShapeType="1"/>
            </p:cNvSpPr>
            <p:nvPr/>
          </p:nvSpPr>
          <p:spPr bwMode="auto">
            <a:xfrm rot="-10620526">
              <a:off x="2836" y="3052"/>
              <a:ext cx="26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103" name="Line 63"/>
            <p:cNvSpPr>
              <a:spLocks noChangeShapeType="1"/>
            </p:cNvSpPr>
            <p:nvPr/>
          </p:nvSpPr>
          <p:spPr bwMode="auto">
            <a:xfrm rot="-10620526">
              <a:off x="2838" y="3053"/>
              <a:ext cx="56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" name="Group 64"/>
          <p:cNvGrpSpPr>
            <a:grpSpLocks/>
          </p:cNvGrpSpPr>
          <p:nvPr/>
        </p:nvGrpSpPr>
        <p:grpSpPr bwMode="auto">
          <a:xfrm>
            <a:off x="1117600" y="3733800"/>
            <a:ext cx="2082800" cy="2016125"/>
            <a:chOff x="488" y="2510"/>
            <a:chExt cx="1312" cy="1270"/>
          </a:xfrm>
        </p:grpSpPr>
        <p:sp>
          <p:nvSpPr>
            <p:cNvPr id="1259585" name="Rectangle 65"/>
            <p:cNvSpPr>
              <a:spLocks noChangeArrowheads="1"/>
            </p:cNvSpPr>
            <p:nvPr/>
          </p:nvSpPr>
          <p:spPr bwMode="auto">
            <a:xfrm>
              <a:off x="488" y="2510"/>
              <a:ext cx="1296" cy="1270"/>
            </a:xfrm>
            <a:prstGeom prst="rect">
              <a:avLst/>
            </a:prstGeom>
            <a:solidFill>
              <a:srgbClr val="A5E000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12" name="Group 66"/>
            <p:cNvGrpSpPr>
              <a:grpSpLocks/>
            </p:cNvGrpSpPr>
            <p:nvPr/>
          </p:nvGrpSpPr>
          <p:grpSpPr bwMode="auto">
            <a:xfrm>
              <a:off x="1440" y="2626"/>
              <a:ext cx="224" cy="219"/>
              <a:chOff x="2130" y="1284"/>
              <a:chExt cx="408" cy="522"/>
            </a:xfrm>
          </p:grpSpPr>
          <p:sp>
            <p:nvSpPr>
              <p:cNvPr id="41078" name="Freeform 67"/>
              <p:cNvSpPr>
                <a:spLocks/>
              </p:cNvSpPr>
              <p:nvPr/>
            </p:nvSpPr>
            <p:spPr bwMode="auto">
              <a:xfrm>
                <a:off x="2130" y="1446"/>
                <a:ext cx="408" cy="360"/>
              </a:xfrm>
              <a:custGeom>
                <a:avLst/>
                <a:gdLst>
                  <a:gd name="T0" fmla="*/ 54 w 408"/>
                  <a:gd name="T1" fmla="*/ 0 h 360"/>
                  <a:gd name="T2" fmla="*/ 372 w 408"/>
                  <a:gd name="T3" fmla="*/ 0 h 360"/>
                  <a:gd name="T4" fmla="*/ 408 w 408"/>
                  <a:gd name="T5" fmla="*/ 90 h 360"/>
                  <a:gd name="T6" fmla="*/ 318 w 408"/>
                  <a:gd name="T7" fmla="*/ 90 h 360"/>
                  <a:gd name="T8" fmla="*/ 318 w 408"/>
                  <a:gd name="T9" fmla="*/ 354 h 360"/>
                  <a:gd name="T10" fmla="*/ 222 w 408"/>
                  <a:gd name="T11" fmla="*/ 330 h 360"/>
                  <a:gd name="T12" fmla="*/ 222 w 408"/>
                  <a:gd name="T13" fmla="*/ 252 h 360"/>
                  <a:gd name="T14" fmla="*/ 174 w 408"/>
                  <a:gd name="T15" fmla="*/ 252 h 360"/>
                  <a:gd name="T16" fmla="*/ 174 w 408"/>
                  <a:gd name="T17" fmla="*/ 330 h 360"/>
                  <a:gd name="T18" fmla="*/ 78 w 408"/>
                  <a:gd name="T19" fmla="*/ 360 h 360"/>
                  <a:gd name="T20" fmla="*/ 78 w 408"/>
                  <a:gd name="T21" fmla="*/ 90 h 360"/>
                  <a:gd name="T22" fmla="*/ 0 w 408"/>
                  <a:gd name="T23" fmla="*/ 90 h 360"/>
                  <a:gd name="T24" fmla="*/ 54 w 408"/>
                  <a:gd name="T25" fmla="*/ 0 h 3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08"/>
                  <a:gd name="T40" fmla="*/ 0 h 360"/>
                  <a:gd name="T41" fmla="*/ 408 w 408"/>
                  <a:gd name="T42" fmla="*/ 360 h 36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08" h="360">
                    <a:moveTo>
                      <a:pt x="54" y="0"/>
                    </a:moveTo>
                    <a:lnTo>
                      <a:pt x="372" y="0"/>
                    </a:lnTo>
                    <a:lnTo>
                      <a:pt x="408" y="90"/>
                    </a:lnTo>
                    <a:lnTo>
                      <a:pt x="318" y="90"/>
                    </a:lnTo>
                    <a:lnTo>
                      <a:pt x="318" y="354"/>
                    </a:lnTo>
                    <a:lnTo>
                      <a:pt x="222" y="330"/>
                    </a:lnTo>
                    <a:lnTo>
                      <a:pt x="222" y="252"/>
                    </a:lnTo>
                    <a:lnTo>
                      <a:pt x="174" y="252"/>
                    </a:lnTo>
                    <a:lnTo>
                      <a:pt x="174" y="330"/>
                    </a:lnTo>
                    <a:lnTo>
                      <a:pt x="78" y="360"/>
                    </a:lnTo>
                    <a:lnTo>
                      <a:pt x="78" y="90"/>
                    </a:lnTo>
                    <a:lnTo>
                      <a:pt x="0" y="9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79" name="Oval 68"/>
              <p:cNvSpPr>
                <a:spLocks noChangeArrowheads="1"/>
              </p:cNvSpPr>
              <p:nvPr/>
            </p:nvSpPr>
            <p:spPr bwMode="auto">
              <a:xfrm>
                <a:off x="2286" y="1284"/>
                <a:ext cx="144" cy="144"/>
              </a:xfrm>
              <a:prstGeom prst="ellipse">
                <a:avLst/>
              </a:pr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3" name="Group 69"/>
            <p:cNvGrpSpPr>
              <a:grpSpLocks/>
            </p:cNvGrpSpPr>
            <p:nvPr/>
          </p:nvGrpSpPr>
          <p:grpSpPr bwMode="auto">
            <a:xfrm>
              <a:off x="1014" y="2542"/>
              <a:ext cx="225" cy="219"/>
              <a:chOff x="2130" y="1284"/>
              <a:chExt cx="408" cy="522"/>
            </a:xfrm>
          </p:grpSpPr>
          <p:sp>
            <p:nvSpPr>
              <p:cNvPr id="41076" name="Freeform 70"/>
              <p:cNvSpPr>
                <a:spLocks/>
              </p:cNvSpPr>
              <p:nvPr/>
            </p:nvSpPr>
            <p:spPr bwMode="auto">
              <a:xfrm>
                <a:off x="2130" y="1446"/>
                <a:ext cx="408" cy="360"/>
              </a:xfrm>
              <a:custGeom>
                <a:avLst/>
                <a:gdLst>
                  <a:gd name="T0" fmla="*/ 54 w 408"/>
                  <a:gd name="T1" fmla="*/ 0 h 360"/>
                  <a:gd name="T2" fmla="*/ 372 w 408"/>
                  <a:gd name="T3" fmla="*/ 0 h 360"/>
                  <a:gd name="T4" fmla="*/ 408 w 408"/>
                  <a:gd name="T5" fmla="*/ 90 h 360"/>
                  <a:gd name="T6" fmla="*/ 318 w 408"/>
                  <a:gd name="T7" fmla="*/ 90 h 360"/>
                  <a:gd name="T8" fmla="*/ 318 w 408"/>
                  <a:gd name="T9" fmla="*/ 354 h 360"/>
                  <a:gd name="T10" fmla="*/ 222 w 408"/>
                  <a:gd name="T11" fmla="*/ 330 h 360"/>
                  <a:gd name="T12" fmla="*/ 222 w 408"/>
                  <a:gd name="T13" fmla="*/ 252 h 360"/>
                  <a:gd name="T14" fmla="*/ 174 w 408"/>
                  <a:gd name="T15" fmla="*/ 252 h 360"/>
                  <a:gd name="T16" fmla="*/ 174 w 408"/>
                  <a:gd name="T17" fmla="*/ 330 h 360"/>
                  <a:gd name="T18" fmla="*/ 78 w 408"/>
                  <a:gd name="T19" fmla="*/ 360 h 360"/>
                  <a:gd name="T20" fmla="*/ 78 w 408"/>
                  <a:gd name="T21" fmla="*/ 90 h 360"/>
                  <a:gd name="T22" fmla="*/ 0 w 408"/>
                  <a:gd name="T23" fmla="*/ 90 h 360"/>
                  <a:gd name="T24" fmla="*/ 54 w 408"/>
                  <a:gd name="T25" fmla="*/ 0 h 3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08"/>
                  <a:gd name="T40" fmla="*/ 0 h 360"/>
                  <a:gd name="T41" fmla="*/ 408 w 408"/>
                  <a:gd name="T42" fmla="*/ 360 h 36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08" h="360">
                    <a:moveTo>
                      <a:pt x="54" y="0"/>
                    </a:moveTo>
                    <a:lnTo>
                      <a:pt x="372" y="0"/>
                    </a:lnTo>
                    <a:lnTo>
                      <a:pt x="408" y="90"/>
                    </a:lnTo>
                    <a:lnTo>
                      <a:pt x="318" y="90"/>
                    </a:lnTo>
                    <a:lnTo>
                      <a:pt x="318" y="354"/>
                    </a:lnTo>
                    <a:lnTo>
                      <a:pt x="222" y="330"/>
                    </a:lnTo>
                    <a:lnTo>
                      <a:pt x="222" y="252"/>
                    </a:lnTo>
                    <a:lnTo>
                      <a:pt x="174" y="252"/>
                    </a:lnTo>
                    <a:lnTo>
                      <a:pt x="174" y="330"/>
                    </a:lnTo>
                    <a:lnTo>
                      <a:pt x="78" y="360"/>
                    </a:lnTo>
                    <a:lnTo>
                      <a:pt x="78" y="90"/>
                    </a:lnTo>
                    <a:lnTo>
                      <a:pt x="0" y="9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77" name="Oval 71"/>
              <p:cNvSpPr>
                <a:spLocks noChangeArrowheads="1"/>
              </p:cNvSpPr>
              <p:nvPr/>
            </p:nvSpPr>
            <p:spPr bwMode="auto">
              <a:xfrm>
                <a:off x="2286" y="1284"/>
                <a:ext cx="144" cy="144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4" name="Group 72"/>
            <p:cNvGrpSpPr>
              <a:grpSpLocks/>
            </p:cNvGrpSpPr>
            <p:nvPr/>
          </p:nvGrpSpPr>
          <p:grpSpPr bwMode="auto">
            <a:xfrm>
              <a:off x="534" y="2650"/>
              <a:ext cx="224" cy="220"/>
              <a:chOff x="2130" y="1284"/>
              <a:chExt cx="408" cy="522"/>
            </a:xfrm>
          </p:grpSpPr>
          <p:sp>
            <p:nvSpPr>
              <p:cNvPr id="41074" name="Freeform 73"/>
              <p:cNvSpPr>
                <a:spLocks/>
              </p:cNvSpPr>
              <p:nvPr/>
            </p:nvSpPr>
            <p:spPr bwMode="auto">
              <a:xfrm>
                <a:off x="2130" y="1446"/>
                <a:ext cx="408" cy="360"/>
              </a:xfrm>
              <a:custGeom>
                <a:avLst/>
                <a:gdLst>
                  <a:gd name="T0" fmla="*/ 54 w 408"/>
                  <a:gd name="T1" fmla="*/ 0 h 360"/>
                  <a:gd name="T2" fmla="*/ 372 w 408"/>
                  <a:gd name="T3" fmla="*/ 0 h 360"/>
                  <a:gd name="T4" fmla="*/ 408 w 408"/>
                  <a:gd name="T5" fmla="*/ 90 h 360"/>
                  <a:gd name="T6" fmla="*/ 318 w 408"/>
                  <a:gd name="T7" fmla="*/ 90 h 360"/>
                  <a:gd name="T8" fmla="*/ 318 w 408"/>
                  <a:gd name="T9" fmla="*/ 354 h 360"/>
                  <a:gd name="T10" fmla="*/ 222 w 408"/>
                  <a:gd name="T11" fmla="*/ 330 h 360"/>
                  <a:gd name="T12" fmla="*/ 222 w 408"/>
                  <a:gd name="T13" fmla="*/ 252 h 360"/>
                  <a:gd name="T14" fmla="*/ 174 w 408"/>
                  <a:gd name="T15" fmla="*/ 252 h 360"/>
                  <a:gd name="T16" fmla="*/ 174 w 408"/>
                  <a:gd name="T17" fmla="*/ 330 h 360"/>
                  <a:gd name="T18" fmla="*/ 78 w 408"/>
                  <a:gd name="T19" fmla="*/ 360 h 360"/>
                  <a:gd name="T20" fmla="*/ 78 w 408"/>
                  <a:gd name="T21" fmla="*/ 90 h 360"/>
                  <a:gd name="T22" fmla="*/ 0 w 408"/>
                  <a:gd name="T23" fmla="*/ 90 h 360"/>
                  <a:gd name="T24" fmla="*/ 54 w 408"/>
                  <a:gd name="T25" fmla="*/ 0 h 3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08"/>
                  <a:gd name="T40" fmla="*/ 0 h 360"/>
                  <a:gd name="T41" fmla="*/ 408 w 408"/>
                  <a:gd name="T42" fmla="*/ 360 h 36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08" h="360">
                    <a:moveTo>
                      <a:pt x="54" y="0"/>
                    </a:moveTo>
                    <a:lnTo>
                      <a:pt x="372" y="0"/>
                    </a:lnTo>
                    <a:lnTo>
                      <a:pt x="408" y="90"/>
                    </a:lnTo>
                    <a:lnTo>
                      <a:pt x="318" y="90"/>
                    </a:lnTo>
                    <a:lnTo>
                      <a:pt x="318" y="354"/>
                    </a:lnTo>
                    <a:lnTo>
                      <a:pt x="222" y="330"/>
                    </a:lnTo>
                    <a:lnTo>
                      <a:pt x="222" y="252"/>
                    </a:lnTo>
                    <a:lnTo>
                      <a:pt x="174" y="252"/>
                    </a:lnTo>
                    <a:lnTo>
                      <a:pt x="174" y="330"/>
                    </a:lnTo>
                    <a:lnTo>
                      <a:pt x="78" y="360"/>
                    </a:lnTo>
                    <a:lnTo>
                      <a:pt x="78" y="90"/>
                    </a:lnTo>
                    <a:lnTo>
                      <a:pt x="0" y="9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CC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75" name="Oval 74"/>
              <p:cNvSpPr>
                <a:spLocks noChangeArrowheads="1"/>
              </p:cNvSpPr>
              <p:nvPr/>
            </p:nvSpPr>
            <p:spPr bwMode="auto">
              <a:xfrm>
                <a:off x="2286" y="1284"/>
                <a:ext cx="144" cy="144"/>
              </a:xfrm>
              <a:prstGeom prst="ellipse">
                <a:avLst/>
              </a:prstGeom>
              <a:solidFill>
                <a:srgbClr val="CC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1062" name="Oval 75"/>
            <p:cNvSpPr>
              <a:spLocks noChangeArrowheads="1"/>
            </p:cNvSpPr>
            <p:nvPr/>
          </p:nvSpPr>
          <p:spPr bwMode="auto">
            <a:xfrm>
              <a:off x="594" y="2698"/>
              <a:ext cx="1062" cy="450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63" name="Text Box 76"/>
            <p:cNvSpPr txBox="1">
              <a:spLocks noChangeArrowheads="1"/>
            </p:cNvSpPr>
            <p:nvPr/>
          </p:nvSpPr>
          <p:spPr bwMode="auto">
            <a:xfrm>
              <a:off x="504" y="3238"/>
              <a:ext cx="1296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0" lang="de-DE" altLang="zh-TW" sz="1400" b="1">
                  <a:solidFill>
                    <a:schemeClr val="bg1"/>
                  </a:solidFill>
                </a:rPr>
                <a:t>Interactive working environment </a:t>
              </a:r>
            </a:p>
            <a:p>
              <a:pPr algn="ctr" eaLnBrk="0" hangingPunct="0">
                <a:spcBef>
                  <a:spcPct val="50000"/>
                </a:spcBef>
              </a:pPr>
              <a:endParaRPr kumimoji="0" lang="de-DE" altLang="zh-TW" sz="1200">
                <a:solidFill>
                  <a:schemeClr val="bg1"/>
                </a:solidFill>
              </a:endParaRPr>
            </a:p>
          </p:txBody>
        </p:sp>
        <p:sp>
          <p:nvSpPr>
            <p:cNvPr id="41064" name="Text Box 77"/>
            <p:cNvSpPr txBox="1">
              <a:spLocks noChangeArrowheads="1"/>
            </p:cNvSpPr>
            <p:nvPr/>
          </p:nvSpPr>
          <p:spPr bwMode="auto">
            <a:xfrm>
              <a:off x="752" y="2710"/>
              <a:ext cx="80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Discussiongroup</a:t>
              </a:r>
              <a:endParaRPr kumimoji="0" lang="de-DE" altLang="zh-TW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1065" name="Text Box 78"/>
            <p:cNvSpPr txBox="1">
              <a:spLocks noChangeArrowheads="1"/>
            </p:cNvSpPr>
            <p:nvPr/>
          </p:nvSpPr>
          <p:spPr bwMode="auto">
            <a:xfrm>
              <a:off x="888" y="2998"/>
              <a:ext cx="60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E-Mail, Chat</a:t>
              </a:r>
              <a:endParaRPr kumimoji="0" lang="de-DE" altLang="zh-TW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1066" name="Text Box 79"/>
            <p:cNvSpPr txBox="1">
              <a:spLocks noChangeArrowheads="1"/>
            </p:cNvSpPr>
            <p:nvPr/>
          </p:nvSpPr>
          <p:spPr bwMode="auto">
            <a:xfrm>
              <a:off x="800" y="2902"/>
              <a:ext cx="7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Urgent Requests</a:t>
              </a:r>
              <a:endParaRPr kumimoji="0" lang="de-DE" altLang="zh-TW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1067" name="Text Box 80"/>
            <p:cNvSpPr txBox="1">
              <a:spLocks noChangeArrowheads="1"/>
            </p:cNvSpPr>
            <p:nvPr/>
          </p:nvSpPr>
          <p:spPr bwMode="auto">
            <a:xfrm>
              <a:off x="736" y="2806"/>
              <a:ext cx="87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Documentstorages</a:t>
              </a:r>
              <a:endParaRPr kumimoji="0" lang="de-DE" altLang="zh-TW" sz="1200" b="1">
                <a:solidFill>
                  <a:schemeClr val="bg1"/>
                </a:solidFill>
              </a:endParaRPr>
            </a:p>
          </p:txBody>
        </p:sp>
        <p:grpSp>
          <p:nvGrpSpPr>
            <p:cNvPr id="15" name="Group 81"/>
            <p:cNvGrpSpPr>
              <a:grpSpLocks/>
            </p:cNvGrpSpPr>
            <p:nvPr/>
          </p:nvGrpSpPr>
          <p:grpSpPr bwMode="auto">
            <a:xfrm>
              <a:off x="594" y="2962"/>
              <a:ext cx="224" cy="219"/>
              <a:chOff x="2130" y="1284"/>
              <a:chExt cx="408" cy="522"/>
            </a:xfrm>
          </p:grpSpPr>
          <p:sp>
            <p:nvSpPr>
              <p:cNvPr id="41072" name="Freeform 82"/>
              <p:cNvSpPr>
                <a:spLocks/>
              </p:cNvSpPr>
              <p:nvPr/>
            </p:nvSpPr>
            <p:spPr bwMode="auto">
              <a:xfrm>
                <a:off x="2130" y="1446"/>
                <a:ext cx="408" cy="360"/>
              </a:xfrm>
              <a:custGeom>
                <a:avLst/>
                <a:gdLst>
                  <a:gd name="T0" fmla="*/ 54 w 408"/>
                  <a:gd name="T1" fmla="*/ 0 h 360"/>
                  <a:gd name="T2" fmla="*/ 372 w 408"/>
                  <a:gd name="T3" fmla="*/ 0 h 360"/>
                  <a:gd name="T4" fmla="*/ 408 w 408"/>
                  <a:gd name="T5" fmla="*/ 90 h 360"/>
                  <a:gd name="T6" fmla="*/ 318 w 408"/>
                  <a:gd name="T7" fmla="*/ 90 h 360"/>
                  <a:gd name="T8" fmla="*/ 318 w 408"/>
                  <a:gd name="T9" fmla="*/ 354 h 360"/>
                  <a:gd name="T10" fmla="*/ 222 w 408"/>
                  <a:gd name="T11" fmla="*/ 330 h 360"/>
                  <a:gd name="T12" fmla="*/ 222 w 408"/>
                  <a:gd name="T13" fmla="*/ 252 h 360"/>
                  <a:gd name="T14" fmla="*/ 174 w 408"/>
                  <a:gd name="T15" fmla="*/ 252 h 360"/>
                  <a:gd name="T16" fmla="*/ 174 w 408"/>
                  <a:gd name="T17" fmla="*/ 330 h 360"/>
                  <a:gd name="T18" fmla="*/ 78 w 408"/>
                  <a:gd name="T19" fmla="*/ 360 h 360"/>
                  <a:gd name="T20" fmla="*/ 78 w 408"/>
                  <a:gd name="T21" fmla="*/ 90 h 360"/>
                  <a:gd name="T22" fmla="*/ 0 w 408"/>
                  <a:gd name="T23" fmla="*/ 90 h 360"/>
                  <a:gd name="T24" fmla="*/ 54 w 408"/>
                  <a:gd name="T25" fmla="*/ 0 h 3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08"/>
                  <a:gd name="T40" fmla="*/ 0 h 360"/>
                  <a:gd name="T41" fmla="*/ 408 w 408"/>
                  <a:gd name="T42" fmla="*/ 360 h 36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08" h="360">
                    <a:moveTo>
                      <a:pt x="54" y="0"/>
                    </a:moveTo>
                    <a:lnTo>
                      <a:pt x="372" y="0"/>
                    </a:lnTo>
                    <a:lnTo>
                      <a:pt x="408" y="90"/>
                    </a:lnTo>
                    <a:lnTo>
                      <a:pt x="318" y="90"/>
                    </a:lnTo>
                    <a:lnTo>
                      <a:pt x="318" y="354"/>
                    </a:lnTo>
                    <a:lnTo>
                      <a:pt x="222" y="330"/>
                    </a:lnTo>
                    <a:lnTo>
                      <a:pt x="222" y="252"/>
                    </a:lnTo>
                    <a:lnTo>
                      <a:pt x="174" y="252"/>
                    </a:lnTo>
                    <a:lnTo>
                      <a:pt x="174" y="330"/>
                    </a:lnTo>
                    <a:lnTo>
                      <a:pt x="78" y="360"/>
                    </a:lnTo>
                    <a:lnTo>
                      <a:pt x="78" y="90"/>
                    </a:lnTo>
                    <a:lnTo>
                      <a:pt x="0" y="9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73" name="Oval 83"/>
              <p:cNvSpPr>
                <a:spLocks noChangeArrowheads="1"/>
              </p:cNvSpPr>
              <p:nvPr/>
            </p:nvSpPr>
            <p:spPr bwMode="auto">
              <a:xfrm>
                <a:off x="2286" y="1284"/>
                <a:ext cx="144" cy="144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6" name="Group 84"/>
            <p:cNvGrpSpPr>
              <a:grpSpLocks/>
            </p:cNvGrpSpPr>
            <p:nvPr/>
          </p:nvGrpSpPr>
          <p:grpSpPr bwMode="auto">
            <a:xfrm>
              <a:off x="1440" y="2974"/>
              <a:ext cx="224" cy="219"/>
              <a:chOff x="2130" y="1284"/>
              <a:chExt cx="408" cy="522"/>
            </a:xfrm>
          </p:grpSpPr>
          <p:sp>
            <p:nvSpPr>
              <p:cNvPr id="41070" name="Freeform 85"/>
              <p:cNvSpPr>
                <a:spLocks/>
              </p:cNvSpPr>
              <p:nvPr/>
            </p:nvSpPr>
            <p:spPr bwMode="auto">
              <a:xfrm>
                <a:off x="2130" y="1446"/>
                <a:ext cx="408" cy="360"/>
              </a:xfrm>
              <a:custGeom>
                <a:avLst/>
                <a:gdLst>
                  <a:gd name="T0" fmla="*/ 54 w 408"/>
                  <a:gd name="T1" fmla="*/ 0 h 360"/>
                  <a:gd name="T2" fmla="*/ 372 w 408"/>
                  <a:gd name="T3" fmla="*/ 0 h 360"/>
                  <a:gd name="T4" fmla="*/ 408 w 408"/>
                  <a:gd name="T5" fmla="*/ 90 h 360"/>
                  <a:gd name="T6" fmla="*/ 318 w 408"/>
                  <a:gd name="T7" fmla="*/ 90 h 360"/>
                  <a:gd name="T8" fmla="*/ 318 w 408"/>
                  <a:gd name="T9" fmla="*/ 354 h 360"/>
                  <a:gd name="T10" fmla="*/ 222 w 408"/>
                  <a:gd name="T11" fmla="*/ 330 h 360"/>
                  <a:gd name="T12" fmla="*/ 222 w 408"/>
                  <a:gd name="T13" fmla="*/ 252 h 360"/>
                  <a:gd name="T14" fmla="*/ 174 w 408"/>
                  <a:gd name="T15" fmla="*/ 252 h 360"/>
                  <a:gd name="T16" fmla="*/ 174 w 408"/>
                  <a:gd name="T17" fmla="*/ 330 h 360"/>
                  <a:gd name="T18" fmla="*/ 78 w 408"/>
                  <a:gd name="T19" fmla="*/ 360 h 360"/>
                  <a:gd name="T20" fmla="*/ 78 w 408"/>
                  <a:gd name="T21" fmla="*/ 90 h 360"/>
                  <a:gd name="T22" fmla="*/ 0 w 408"/>
                  <a:gd name="T23" fmla="*/ 90 h 360"/>
                  <a:gd name="T24" fmla="*/ 54 w 408"/>
                  <a:gd name="T25" fmla="*/ 0 h 3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08"/>
                  <a:gd name="T40" fmla="*/ 0 h 360"/>
                  <a:gd name="T41" fmla="*/ 408 w 408"/>
                  <a:gd name="T42" fmla="*/ 360 h 36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08" h="360">
                    <a:moveTo>
                      <a:pt x="54" y="0"/>
                    </a:moveTo>
                    <a:lnTo>
                      <a:pt x="372" y="0"/>
                    </a:lnTo>
                    <a:lnTo>
                      <a:pt x="408" y="90"/>
                    </a:lnTo>
                    <a:lnTo>
                      <a:pt x="318" y="90"/>
                    </a:lnTo>
                    <a:lnTo>
                      <a:pt x="318" y="354"/>
                    </a:lnTo>
                    <a:lnTo>
                      <a:pt x="222" y="330"/>
                    </a:lnTo>
                    <a:lnTo>
                      <a:pt x="222" y="252"/>
                    </a:lnTo>
                    <a:lnTo>
                      <a:pt x="174" y="252"/>
                    </a:lnTo>
                    <a:lnTo>
                      <a:pt x="174" y="330"/>
                    </a:lnTo>
                    <a:lnTo>
                      <a:pt x="78" y="360"/>
                    </a:lnTo>
                    <a:lnTo>
                      <a:pt x="78" y="90"/>
                    </a:lnTo>
                    <a:lnTo>
                      <a:pt x="0" y="9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71" name="Oval 86"/>
              <p:cNvSpPr>
                <a:spLocks noChangeArrowheads="1"/>
              </p:cNvSpPr>
              <p:nvPr/>
            </p:nvSpPr>
            <p:spPr bwMode="auto">
              <a:xfrm>
                <a:off x="2286" y="1284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grpSp>
        <p:nvGrpSpPr>
          <p:cNvPr id="17" name="Group 87"/>
          <p:cNvGrpSpPr>
            <a:grpSpLocks/>
          </p:cNvGrpSpPr>
          <p:nvPr/>
        </p:nvGrpSpPr>
        <p:grpSpPr bwMode="auto">
          <a:xfrm>
            <a:off x="1422400" y="1498600"/>
            <a:ext cx="2933700" cy="2016125"/>
            <a:chOff x="1184" y="1102"/>
            <a:chExt cx="1848" cy="1270"/>
          </a:xfrm>
        </p:grpSpPr>
        <p:grpSp>
          <p:nvGrpSpPr>
            <p:cNvPr id="18" name="Group 88"/>
            <p:cNvGrpSpPr>
              <a:grpSpLocks/>
            </p:cNvGrpSpPr>
            <p:nvPr/>
          </p:nvGrpSpPr>
          <p:grpSpPr bwMode="auto">
            <a:xfrm>
              <a:off x="1988" y="1428"/>
              <a:ext cx="180" cy="160"/>
              <a:chOff x="1988" y="1428"/>
              <a:chExt cx="180" cy="160"/>
            </a:xfrm>
          </p:grpSpPr>
          <p:sp>
            <p:nvSpPr>
              <p:cNvPr id="41056" name="Rectangle 89"/>
              <p:cNvSpPr>
                <a:spLocks noChangeArrowheads="1"/>
              </p:cNvSpPr>
              <p:nvPr/>
            </p:nvSpPr>
            <p:spPr bwMode="auto">
              <a:xfrm>
                <a:off x="2021" y="1446"/>
                <a:ext cx="94" cy="12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57" name="Text Box 90"/>
              <p:cNvSpPr txBox="1">
                <a:spLocks noChangeArrowheads="1"/>
              </p:cNvSpPr>
              <p:nvPr/>
            </p:nvSpPr>
            <p:spPr bwMode="auto">
              <a:xfrm>
                <a:off x="1988" y="1428"/>
                <a:ext cx="180" cy="16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kumimoji="0" lang="zh-TW" altLang="de-DE" sz="1000">
                    <a:solidFill>
                      <a:schemeClr val="bg1"/>
                    </a:solidFill>
                    <a:latin typeface="Times New Roman" pitchFamily="18" charset="0"/>
                    <a:sym typeface="Monotype Sorts" pitchFamily="2" charset="2"/>
                  </a:rPr>
                  <a:t></a:t>
                </a:r>
                <a:endParaRPr kumimoji="0" lang="zh-TW" altLang="de-DE" sz="24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1259611" name="Rectangle 91"/>
            <p:cNvSpPr>
              <a:spLocks noChangeArrowheads="1"/>
            </p:cNvSpPr>
            <p:nvPr/>
          </p:nvSpPr>
          <p:spPr bwMode="auto">
            <a:xfrm>
              <a:off x="1202" y="1102"/>
              <a:ext cx="1824" cy="127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kumimoji="0" lang="en-GB" sz="2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1011" name="AutoShape 92"/>
            <p:cNvSpPr>
              <a:spLocks noChangeArrowheads="1"/>
            </p:cNvSpPr>
            <p:nvPr/>
          </p:nvSpPr>
          <p:spPr bwMode="auto">
            <a:xfrm>
              <a:off x="1832" y="1326"/>
              <a:ext cx="470" cy="450"/>
            </a:xfrm>
            <a:prstGeom prst="can">
              <a:avLst>
                <a:gd name="adj" fmla="val 16926"/>
              </a:avLst>
            </a:prstGeom>
            <a:solidFill>
              <a:srgbClr val="EF8E6B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12" name="Rectangle 93"/>
            <p:cNvSpPr>
              <a:spLocks noChangeArrowheads="1"/>
            </p:cNvSpPr>
            <p:nvPr/>
          </p:nvSpPr>
          <p:spPr bwMode="auto">
            <a:xfrm>
              <a:off x="2160" y="1440"/>
              <a:ext cx="94" cy="12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13" name="Rectangle 94"/>
            <p:cNvSpPr>
              <a:spLocks noChangeArrowheads="1"/>
            </p:cNvSpPr>
            <p:nvPr/>
          </p:nvSpPr>
          <p:spPr bwMode="auto">
            <a:xfrm>
              <a:off x="1876" y="1445"/>
              <a:ext cx="94" cy="12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9" name="Group 95"/>
            <p:cNvGrpSpPr>
              <a:grpSpLocks/>
            </p:cNvGrpSpPr>
            <p:nvPr/>
          </p:nvGrpSpPr>
          <p:grpSpPr bwMode="auto">
            <a:xfrm>
              <a:off x="1342" y="1343"/>
              <a:ext cx="262" cy="194"/>
              <a:chOff x="3120" y="1488"/>
              <a:chExt cx="480" cy="360"/>
            </a:xfrm>
          </p:grpSpPr>
          <p:sp>
            <p:nvSpPr>
              <p:cNvPr id="41050" name="AutoShape 96"/>
              <p:cNvSpPr>
                <a:spLocks noChangeArrowheads="1"/>
              </p:cNvSpPr>
              <p:nvPr/>
            </p:nvSpPr>
            <p:spPr bwMode="auto">
              <a:xfrm>
                <a:off x="3120" y="1488"/>
                <a:ext cx="480" cy="360"/>
              </a:xfrm>
              <a:prstGeom prst="can">
                <a:avLst>
                  <a:gd name="adj" fmla="val 16111"/>
                </a:avLst>
              </a:prstGeom>
              <a:solidFill>
                <a:schemeClr val="accent2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51" name="Rectangle 97"/>
              <p:cNvSpPr>
                <a:spLocks noChangeArrowheads="1"/>
              </p:cNvSpPr>
              <p:nvPr/>
            </p:nvSpPr>
            <p:spPr bwMode="auto">
              <a:xfrm>
                <a:off x="3168" y="1584"/>
                <a:ext cx="144" cy="20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20" name="Group 98"/>
              <p:cNvGrpSpPr>
                <a:grpSpLocks/>
              </p:cNvGrpSpPr>
              <p:nvPr/>
            </p:nvGrpSpPr>
            <p:grpSpPr bwMode="auto">
              <a:xfrm>
                <a:off x="3352" y="1600"/>
                <a:ext cx="168" cy="208"/>
                <a:chOff x="3480" y="2560"/>
                <a:chExt cx="168" cy="208"/>
              </a:xfrm>
            </p:grpSpPr>
            <p:sp>
              <p:nvSpPr>
                <p:cNvPr id="41053" name="Rectangle 99"/>
                <p:cNvSpPr>
                  <a:spLocks noChangeArrowheads="1"/>
                </p:cNvSpPr>
                <p:nvPr/>
              </p:nvSpPr>
              <p:spPr bwMode="auto">
                <a:xfrm>
                  <a:off x="3480" y="2560"/>
                  <a:ext cx="96" cy="1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1054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12" y="2592"/>
                  <a:ext cx="96" cy="1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1055" name="Rectangle 101"/>
                <p:cNvSpPr>
                  <a:spLocks noChangeArrowheads="1"/>
                </p:cNvSpPr>
                <p:nvPr/>
              </p:nvSpPr>
              <p:spPr bwMode="auto">
                <a:xfrm>
                  <a:off x="3552" y="2624"/>
                  <a:ext cx="96" cy="1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</p:grpSp>
        <p:grpSp>
          <p:nvGrpSpPr>
            <p:cNvPr id="21" name="Group 102"/>
            <p:cNvGrpSpPr>
              <a:grpSpLocks/>
            </p:cNvGrpSpPr>
            <p:nvPr/>
          </p:nvGrpSpPr>
          <p:grpSpPr bwMode="auto">
            <a:xfrm>
              <a:off x="1342" y="1580"/>
              <a:ext cx="262" cy="196"/>
              <a:chOff x="4032" y="1680"/>
              <a:chExt cx="480" cy="360"/>
            </a:xfrm>
          </p:grpSpPr>
          <p:sp>
            <p:nvSpPr>
              <p:cNvPr id="41044" name="AutoShape 103"/>
              <p:cNvSpPr>
                <a:spLocks noChangeArrowheads="1"/>
              </p:cNvSpPr>
              <p:nvPr/>
            </p:nvSpPr>
            <p:spPr bwMode="auto">
              <a:xfrm>
                <a:off x="4032" y="1680"/>
                <a:ext cx="480" cy="360"/>
              </a:xfrm>
              <a:prstGeom prst="can">
                <a:avLst>
                  <a:gd name="adj" fmla="val 16111"/>
                </a:avLst>
              </a:prstGeom>
              <a:solidFill>
                <a:srgbClr val="009900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45" name="Rectangle 104"/>
              <p:cNvSpPr>
                <a:spLocks noChangeArrowheads="1"/>
              </p:cNvSpPr>
              <p:nvPr/>
            </p:nvSpPr>
            <p:spPr bwMode="auto">
              <a:xfrm>
                <a:off x="4104" y="1776"/>
                <a:ext cx="144" cy="20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22" name="Group 105"/>
              <p:cNvGrpSpPr>
                <a:grpSpLocks/>
              </p:cNvGrpSpPr>
              <p:nvPr/>
            </p:nvGrpSpPr>
            <p:grpSpPr bwMode="auto">
              <a:xfrm>
                <a:off x="4288" y="1792"/>
                <a:ext cx="168" cy="208"/>
                <a:chOff x="3480" y="2560"/>
                <a:chExt cx="168" cy="208"/>
              </a:xfrm>
            </p:grpSpPr>
            <p:sp>
              <p:nvSpPr>
                <p:cNvPr id="41047" name="Rectangle 106"/>
                <p:cNvSpPr>
                  <a:spLocks noChangeArrowheads="1"/>
                </p:cNvSpPr>
                <p:nvPr/>
              </p:nvSpPr>
              <p:spPr bwMode="auto">
                <a:xfrm>
                  <a:off x="3480" y="2560"/>
                  <a:ext cx="96" cy="1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1048" name="Rectangle 107"/>
                <p:cNvSpPr>
                  <a:spLocks noChangeArrowheads="1"/>
                </p:cNvSpPr>
                <p:nvPr/>
              </p:nvSpPr>
              <p:spPr bwMode="auto">
                <a:xfrm>
                  <a:off x="3512" y="2592"/>
                  <a:ext cx="96" cy="1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1049" name="Rectangle 108"/>
                <p:cNvSpPr>
                  <a:spLocks noChangeArrowheads="1"/>
                </p:cNvSpPr>
                <p:nvPr/>
              </p:nvSpPr>
              <p:spPr bwMode="auto">
                <a:xfrm>
                  <a:off x="3552" y="2624"/>
                  <a:ext cx="96" cy="1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41016" name="AutoShape 109"/>
            <p:cNvSpPr>
              <a:spLocks noChangeArrowheads="1"/>
            </p:cNvSpPr>
            <p:nvPr/>
          </p:nvSpPr>
          <p:spPr bwMode="auto">
            <a:xfrm>
              <a:off x="1342" y="1820"/>
              <a:ext cx="262" cy="196"/>
            </a:xfrm>
            <a:prstGeom prst="can">
              <a:avLst>
                <a:gd name="adj" fmla="val 16111"/>
              </a:avLst>
            </a:prstGeom>
            <a:solidFill>
              <a:schemeClr val="bg2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17" name="Rectangle 110"/>
            <p:cNvSpPr>
              <a:spLocks noChangeArrowheads="1"/>
            </p:cNvSpPr>
            <p:nvPr/>
          </p:nvSpPr>
          <p:spPr bwMode="auto">
            <a:xfrm>
              <a:off x="1386" y="1868"/>
              <a:ext cx="78" cy="11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23" name="Group 111"/>
            <p:cNvGrpSpPr>
              <a:grpSpLocks/>
            </p:cNvGrpSpPr>
            <p:nvPr/>
          </p:nvGrpSpPr>
          <p:grpSpPr bwMode="auto">
            <a:xfrm>
              <a:off x="1486" y="1877"/>
              <a:ext cx="92" cy="113"/>
              <a:chOff x="3480" y="2560"/>
              <a:chExt cx="168" cy="208"/>
            </a:xfrm>
          </p:grpSpPr>
          <p:sp>
            <p:nvSpPr>
              <p:cNvPr id="41041" name="Rectangle 112"/>
              <p:cNvSpPr>
                <a:spLocks noChangeArrowheads="1"/>
              </p:cNvSpPr>
              <p:nvPr/>
            </p:nvSpPr>
            <p:spPr bwMode="auto">
              <a:xfrm>
                <a:off x="3480" y="2560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42" name="Rectangle 113"/>
              <p:cNvSpPr>
                <a:spLocks noChangeArrowheads="1"/>
              </p:cNvSpPr>
              <p:nvPr/>
            </p:nvSpPr>
            <p:spPr bwMode="auto">
              <a:xfrm>
                <a:off x="3512" y="2592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43" name="Rectangle 114"/>
              <p:cNvSpPr>
                <a:spLocks noChangeArrowheads="1"/>
              </p:cNvSpPr>
              <p:nvPr/>
            </p:nvSpPr>
            <p:spPr bwMode="auto">
              <a:xfrm>
                <a:off x="3552" y="2624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1019" name="Text Box 115"/>
            <p:cNvSpPr txBox="1">
              <a:spLocks noChangeArrowheads="1"/>
            </p:cNvSpPr>
            <p:nvPr/>
          </p:nvSpPr>
          <p:spPr bwMode="auto">
            <a:xfrm>
              <a:off x="1874" y="1190"/>
              <a:ext cx="77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Knowledge Base</a:t>
              </a:r>
              <a:endParaRPr kumimoji="0" lang="de-DE" altLang="zh-TW" sz="1200">
                <a:solidFill>
                  <a:schemeClr val="bg1"/>
                </a:solidFill>
              </a:endParaRPr>
            </a:p>
          </p:txBody>
        </p:sp>
        <p:sp>
          <p:nvSpPr>
            <p:cNvPr id="41020" name="Text Box 116"/>
            <p:cNvSpPr txBox="1">
              <a:spLocks noChangeArrowheads="1"/>
            </p:cNvSpPr>
            <p:nvPr/>
          </p:nvSpPr>
          <p:spPr bwMode="auto">
            <a:xfrm>
              <a:off x="1184" y="1190"/>
              <a:ext cx="6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Project Bases</a:t>
              </a:r>
              <a:endParaRPr kumimoji="0" lang="de-DE" altLang="zh-TW" sz="1200">
                <a:solidFill>
                  <a:schemeClr val="bg1"/>
                </a:solidFill>
              </a:endParaRPr>
            </a:p>
          </p:txBody>
        </p:sp>
        <p:sp>
          <p:nvSpPr>
            <p:cNvPr id="41021" name="Text Box 117"/>
            <p:cNvSpPr txBox="1">
              <a:spLocks noChangeArrowheads="1"/>
            </p:cNvSpPr>
            <p:nvPr/>
          </p:nvSpPr>
          <p:spPr bwMode="auto">
            <a:xfrm>
              <a:off x="1544" y="1938"/>
              <a:ext cx="1482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0" lang="de-DE" altLang="zh-TW" sz="1400" b="1">
                  <a:solidFill>
                    <a:schemeClr val="bg1"/>
                  </a:solidFill>
                </a:rPr>
                <a:t>Knowledge Libary</a:t>
              </a:r>
              <a:br>
                <a:rPr kumimoji="0" lang="de-DE" altLang="zh-TW" sz="1400" b="1">
                  <a:solidFill>
                    <a:schemeClr val="bg1"/>
                  </a:solidFill>
                </a:rPr>
              </a:br>
              <a:r>
                <a:rPr kumimoji="0" lang="de-DE" altLang="zh-TW" sz="1000" b="1">
                  <a:solidFill>
                    <a:schemeClr val="bg1"/>
                  </a:solidFill>
                </a:rPr>
                <a:t>Working docs, Knowledge Assets and Methods</a:t>
              </a:r>
              <a:r>
                <a:rPr kumimoji="0" lang="de-DE" altLang="zh-TW" sz="1200" b="1">
                  <a:solidFill>
                    <a:schemeClr val="bg1"/>
                  </a:solidFill>
                </a:rPr>
                <a:t> </a:t>
              </a:r>
              <a:endParaRPr kumimoji="0" lang="de-DE" altLang="zh-TW" sz="1200">
                <a:solidFill>
                  <a:schemeClr val="bg1"/>
                </a:solidFill>
              </a:endParaRPr>
            </a:p>
          </p:txBody>
        </p:sp>
        <p:sp>
          <p:nvSpPr>
            <p:cNvPr id="41022" name="AutoShape 118"/>
            <p:cNvSpPr>
              <a:spLocks noChangeArrowheads="1"/>
            </p:cNvSpPr>
            <p:nvPr/>
          </p:nvSpPr>
          <p:spPr bwMode="auto">
            <a:xfrm>
              <a:off x="2546" y="1344"/>
              <a:ext cx="336" cy="288"/>
            </a:xfrm>
            <a:prstGeom prst="can">
              <a:avLst>
                <a:gd name="adj" fmla="val 15532"/>
              </a:avLst>
            </a:prstGeom>
            <a:solidFill>
              <a:srgbClr val="FFFF66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23" name="Text Box 119"/>
            <p:cNvSpPr txBox="1">
              <a:spLocks noChangeArrowheads="1"/>
            </p:cNvSpPr>
            <p:nvPr/>
          </p:nvSpPr>
          <p:spPr bwMode="auto">
            <a:xfrm>
              <a:off x="2402" y="1622"/>
              <a:ext cx="63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de-DE" altLang="zh-TW" sz="1000" b="1">
                  <a:solidFill>
                    <a:schemeClr val="bg1"/>
                  </a:solidFill>
                </a:rPr>
                <a:t>Method Base</a:t>
              </a:r>
              <a:endParaRPr kumimoji="0" lang="de-DE" altLang="zh-TW" sz="1200">
                <a:solidFill>
                  <a:schemeClr val="bg1"/>
                </a:solidFill>
              </a:endParaRPr>
            </a:p>
          </p:txBody>
        </p:sp>
        <p:sp>
          <p:nvSpPr>
            <p:cNvPr id="41024" name="Rectangle 120"/>
            <p:cNvSpPr>
              <a:spLocks noChangeArrowheads="1"/>
            </p:cNvSpPr>
            <p:nvPr/>
          </p:nvSpPr>
          <p:spPr bwMode="auto">
            <a:xfrm>
              <a:off x="2630" y="1410"/>
              <a:ext cx="156" cy="186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25" name="Text Box 121"/>
            <p:cNvSpPr txBox="1">
              <a:spLocks noChangeArrowheads="1"/>
            </p:cNvSpPr>
            <p:nvPr/>
          </p:nvSpPr>
          <p:spPr bwMode="auto">
            <a:xfrm>
              <a:off x="1322" y="1380"/>
              <a:ext cx="180" cy="16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zh-TW" altLang="de-DE" sz="1000">
                  <a:solidFill>
                    <a:schemeClr val="bg1"/>
                  </a:solidFill>
                  <a:latin typeface="Times New Roman" pitchFamily="18" charset="0"/>
                  <a:sym typeface="Monotype Sorts" pitchFamily="2" charset="2"/>
                </a:rPr>
                <a:t></a:t>
              </a:r>
              <a:endParaRPr kumimoji="0" lang="zh-TW" altLang="de-DE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1026" name="Text Box 122"/>
            <p:cNvSpPr txBox="1">
              <a:spLocks noChangeArrowheads="1"/>
            </p:cNvSpPr>
            <p:nvPr/>
          </p:nvSpPr>
          <p:spPr bwMode="auto">
            <a:xfrm>
              <a:off x="1790" y="1568"/>
              <a:ext cx="552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80000"/>
                </a:lnSpc>
                <a:spcBef>
                  <a:spcPct val="25000"/>
                </a:spcBef>
              </a:pPr>
              <a:r>
                <a:rPr kumimoji="0" lang="de-DE" altLang="zh-TW" sz="900" b="1">
                  <a:solidFill>
                    <a:schemeClr val="bg1"/>
                  </a:solidFill>
                </a:rPr>
                <a:t>Knowledge Assets</a:t>
              </a:r>
              <a:endParaRPr kumimoji="0" lang="de-DE" altLang="zh-TW" sz="1200">
                <a:solidFill>
                  <a:schemeClr val="bg1"/>
                </a:solidFill>
              </a:endParaRPr>
            </a:p>
          </p:txBody>
        </p:sp>
        <p:sp>
          <p:nvSpPr>
            <p:cNvPr id="41027" name="Text Box 123"/>
            <p:cNvSpPr txBox="1">
              <a:spLocks noChangeArrowheads="1"/>
            </p:cNvSpPr>
            <p:nvPr/>
          </p:nvSpPr>
          <p:spPr bwMode="auto">
            <a:xfrm>
              <a:off x="1340" y="1614"/>
              <a:ext cx="180" cy="16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zh-TW" altLang="de-DE" sz="1000">
                  <a:solidFill>
                    <a:schemeClr val="bg1"/>
                  </a:solidFill>
                  <a:latin typeface="Times New Roman" pitchFamily="18" charset="0"/>
                  <a:sym typeface="Monotype Sorts" pitchFamily="2" charset="2"/>
                </a:rPr>
                <a:t></a:t>
              </a:r>
              <a:endParaRPr kumimoji="0" lang="zh-TW" altLang="de-DE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1028" name="Text Box 124"/>
            <p:cNvSpPr txBox="1">
              <a:spLocks noChangeArrowheads="1"/>
            </p:cNvSpPr>
            <p:nvPr/>
          </p:nvSpPr>
          <p:spPr bwMode="auto">
            <a:xfrm>
              <a:off x="1346" y="1848"/>
              <a:ext cx="180" cy="16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zh-TW" altLang="de-DE" sz="1000">
                  <a:solidFill>
                    <a:schemeClr val="bg1"/>
                  </a:solidFill>
                  <a:latin typeface="Times New Roman" pitchFamily="18" charset="0"/>
                  <a:sym typeface="Monotype Sorts" pitchFamily="2" charset="2"/>
                </a:rPr>
                <a:t></a:t>
              </a:r>
              <a:endParaRPr kumimoji="0" lang="zh-TW" altLang="de-DE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1029" name="Text Box 125"/>
            <p:cNvSpPr txBox="1">
              <a:spLocks noChangeArrowheads="1"/>
            </p:cNvSpPr>
            <p:nvPr/>
          </p:nvSpPr>
          <p:spPr bwMode="auto">
            <a:xfrm>
              <a:off x="1838" y="1428"/>
              <a:ext cx="180" cy="16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zh-TW" altLang="de-DE" sz="1000">
                  <a:solidFill>
                    <a:schemeClr val="bg1"/>
                  </a:solidFill>
                  <a:latin typeface="Times New Roman" pitchFamily="18" charset="0"/>
                  <a:sym typeface="Monotype Sorts" pitchFamily="2" charset="2"/>
                </a:rPr>
                <a:t></a:t>
              </a:r>
              <a:endParaRPr kumimoji="0" lang="zh-TW" altLang="de-DE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1030" name="Text Box 126"/>
            <p:cNvSpPr txBox="1">
              <a:spLocks noChangeArrowheads="1"/>
            </p:cNvSpPr>
            <p:nvPr/>
          </p:nvSpPr>
          <p:spPr bwMode="auto">
            <a:xfrm>
              <a:off x="2126" y="1428"/>
              <a:ext cx="180" cy="16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zh-TW" altLang="de-DE" sz="1000">
                  <a:solidFill>
                    <a:schemeClr val="bg1"/>
                  </a:solidFill>
                  <a:latin typeface="Times New Roman" pitchFamily="18" charset="0"/>
                  <a:sym typeface="Monotype Sorts" pitchFamily="2" charset="2"/>
                </a:rPr>
                <a:t></a:t>
              </a:r>
              <a:endParaRPr kumimoji="0" lang="zh-TW" altLang="de-DE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1031" name="Line 127"/>
            <p:cNvSpPr>
              <a:spLocks noChangeShapeType="1"/>
            </p:cNvSpPr>
            <p:nvPr/>
          </p:nvSpPr>
          <p:spPr bwMode="auto">
            <a:xfrm>
              <a:off x="1634" y="1440"/>
              <a:ext cx="18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32" name="Line 128"/>
            <p:cNvSpPr>
              <a:spLocks noChangeShapeType="1"/>
            </p:cNvSpPr>
            <p:nvPr/>
          </p:nvSpPr>
          <p:spPr bwMode="auto">
            <a:xfrm flipV="1">
              <a:off x="1628" y="1518"/>
              <a:ext cx="192" cy="15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33" name="Line 129"/>
            <p:cNvSpPr>
              <a:spLocks noChangeShapeType="1"/>
            </p:cNvSpPr>
            <p:nvPr/>
          </p:nvSpPr>
          <p:spPr bwMode="auto">
            <a:xfrm flipV="1">
              <a:off x="1622" y="1620"/>
              <a:ext cx="180" cy="228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34" name="Text Box 130"/>
            <p:cNvSpPr txBox="1">
              <a:spLocks noChangeArrowheads="1"/>
            </p:cNvSpPr>
            <p:nvPr/>
          </p:nvSpPr>
          <p:spPr bwMode="auto">
            <a:xfrm>
              <a:off x="2594" y="1380"/>
              <a:ext cx="168" cy="16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zh-TW" altLang="de-DE" sz="1000">
                  <a:solidFill>
                    <a:schemeClr val="bg1"/>
                  </a:solidFill>
                  <a:latin typeface="Times New Roman" pitchFamily="18" charset="0"/>
                  <a:sym typeface="Monotype Sorts" pitchFamily="2" charset="2"/>
                </a:rPr>
                <a:t></a:t>
              </a:r>
              <a:endParaRPr kumimoji="0" lang="zh-TW" altLang="de-DE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1035" name="Text Box 131"/>
            <p:cNvSpPr txBox="1">
              <a:spLocks noChangeArrowheads="1"/>
            </p:cNvSpPr>
            <p:nvPr/>
          </p:nvSpPr>
          <p:spPr bwMode="auto">
            <a:xfrm>
              <a:off x="2654" y="1440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zh-TW" altLang="de-DE" sz="1000">
                  <a:solidFill>
                    <a:schemeClr val="bg1"/>
                  </a:solidFill>
                  <a:latin typeface="Times New Roman" pitchFamily="18" charset="0"/>
                  <a:sym typeface="Monotype Sorts" pitchFamily="2" charset="2"/>
                </a:rPr>
                <a:t></a:t>
              </a:r>
              <a:endParaRPr kumimoji="0" lang="zh-TW" altLang="de-DE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1036" name="Text Box 132"/>
            <p:cNvSpPr txBox="1">
              <a:spLocks noChangeArrowheads="1"/>
            </p:cNvSpPr>
            <p:nvPr/>
          </p:nvSpPr>
          <p:spPr bwMode="auto">
            <a:xfrm>
              <a:off x="2588" y="1458"/>
              <a:ext cx="168" cy="16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zh-TW" altLang="de-DE" sz="1000">
                  <a:solidFill>
                    <a:schemeClr val="bg1"/>
                  </a:solidFill>
                  <a:latin typeface="Times New Roman" pitchFamily="18" charset="0"/>
                  <a:sym typeface="Monotype Sorts" pitchFamily="2" charset="2"/>
                </a:rPr>
                <a:t></a:t>
              </a:r>
              <a:endParaRPr kumimoji="0" lang="zh-TW" altLang="de-DE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1037" name="Line 133"/>
            <p:cNvSpPr>
              <a:spLocks noChangeShapeType="1"/>
            </p:cNvSpPr>
            <p:nvPr/>
          </p:nvSpPr>
          <p:spPr bwMode="auto">
            <a:xfrm flipV="1">
              <a:off x="2354" y="1482"/>
              <a:ext cx="168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24" name="Group 134"/>
            <p:cNvGrpSpPr>
              <a:grpSpLocks/>
            </p:cNvGrpSpPr>
            <p:nvPr/>
          </p:nvGrpSpPr>
          <p:grpSpPr bwMode="auto">
            <a:xfrm>
              <a:off x="1988" y="1434"/>
              <a:ext cx="180" cy="160"/>
              <a:chOff x="464" y="1668"/>
              <a:chExt cx="180" cy="160"/>
            </a:xfrm>
          </p:grpSpPr>
          <p:sp>
            <p:nvSpPr>
              <p:cNvPr id="41039" name="Rectangle 135"/>
              <p:cNvSpPr>
                <a:spLocks noChangeArrowheads="1"/>
              </p:cNvSpPr>
              <p:nvPr/>
            </p:nvSpPr>
            <p:spPr bwMode="auto">
              <a:xfrm>
                <a:off x="504" y="1688"/>
                <a:ext cx="78" cy="11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40" name="Text Box 136"/>
              <p:cNvSpPr txBox="1">
                <a:spLocks noChangeArrowheads="1"/>
              </p:cNvSpPr>
              <p:nvPr/>
            </p:nvSpPr>
            <p:spPr bwMode="auto">
              <a:xfrm>
                <a:off x="464" y="1668"/>
                <a:ext cx="180" cy="16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kumimoji="0" lang="zh-TW" altLang="de-DE" sz="1000">
                    <a:solidFill>
                      <a:schemeClr val="bg1"/>
                    </a:solidFill>
                    <a:latin typeface="Times New Roman" pitchFamily="18" charset="0"/>
                    <a:sym typeface="Monotype Sorts" pitchFamily="2" charset="2"/>
                  </a:rPr>
                  <a:t></a:t>
                </a:r>
                <a:endParaRPr kumimoji="0" lang="zh-TW" altLang="de-DE" sz="24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25" name="Group 137"/>
          <p:cNvGrpSpPr>
            <a:grpSpLocks/>
          </p:cNvGrpSpPr>
          <p:nvPr/>
        </p:nvGrpSpPr>
        <p:grpSpPr bwMode="auto">
          <a:xfrm>
            <a:off x="5410200" y="3733800"/>
            <a:ext cx="2971800" cy="2016125"/>
            <a:chOff x="3566" y="2510"/>
            <a:chExt cx="1872" cy="1270"/>
          </a:xfrm>
        </p:grpSpPr>
        <p:sp>
          <p:nvSpPr>
            <p:cNvPr id="1259658" name="Rectangle 138"/>
            <p:cNvSpPr>
              <a:spLocks noChangeArrowheads="1"/>
            </p:cNvSpPr>
            <p:nvPr/>
          </p:nvSpPr>
          <p:spPr bwMode="auto">
            <a:xfrm>
              <a:off x="3584" y="2510"/>
              <a:ext cx="1824" cy="1270"/>
            </a:xfrm>
            <a:prstGeom prst="rect">
              <a:avLst/>
            </a:prstGeom>
            <a:solidFill>
              <a:srgbClr val="BFBFFF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0971" name="AutoShape 139"/>
            <p:cNvSpPr>
              <a:spLocks noChangeAspect="1" noChangeArrowheads="1"/>
            </p:cNvSpPr>
            <p:nvPr/>
          </p:nvSpPr>
          <p:spPr bwMode="auto">
            <a:xfrm>
              <a:off x="3602" y="2678"/>
              <a:ext cx="414" cy="270"/>
            </a:xfrm>
            <a:prstGeom prst="homePlate">
              <a:avLst>
                <a:gd name="adj" fmla="val 38333"/>
              </a:avLst>
            </a:prstGeom>
            <a:solidFill>
              <a:srgbClr val="FFFF66"/>
            </a:solidFill>
            <a:ln w="12700" cap="rnd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30818" tIns="0" rIns="0" bIns="0" anchor="ctr"/>
            <a:lstStyle/>
            <a:p>
              <a:pPr eaLnBrk="0" hangingPunct="0"/>
              <a:r>
                <a:rPr kumimoji="0" lang="en-GB" altLang="zh-TW" sz="1000" b="1">
                  <a:solidFill>
                    <a:schemeClr val="bg1"/>
                  </a:solidFill>
                </a:rPr>
                <a:t>Market</a:t>
              </a:r>
            </a:p>
            <a:p>
              <a:pPr eaLnBrk="0" hangingPunct="0"/>
              <a:r>
                <a:rPr kumimoji="0" lang="en-GB" altLang="zh-TW" sz="1000" b="1">
                  <a:solidFill>
                    <a:schemeClr val="bg1"/>
                  </a:solidFill>
                </a:rPr>
                <a:t>Develop-</a:t>
              </a:r>
              <a:br>
                <a:rPr kumimoji="0" lang="en-GB" altLang="zh-TW" sz="1000" b="1">
                  <a:solidFill>
                    <a:schemeClr val="bg1"/>
                  </a:solidFill>
                </a:rPr>
              </a:br>
              <a:r>
                <a:rPr kumimoji="0" lang="en-GB" altLang="zh-TW" sz="1000" b="1">
                  <a:solidFill>
                    <a:schemeClr val="bg1"/>
                  </a:solidFill>
                </a:rPr>
                <a:t>ment</a:t>
              </a:r>
              <a:endParaRPr kumimoji="0" lang="de-DE" altLang="zh-TW" sz="1000" b="1">
                <a:solidFill>
                  <a:schemeClr val="bg1"/>
                </a:solidFill>
              </a:endParaRPr>
            </a:p>
          </p:txBody>
        </p:sp>
        <p:sp>
          <p:nvSpPr>
            <p:cNvPr id="40972" name="AutoShape 140"/>
            <p:cNvSpPr>
              <a:spLocks noChangeAspect="1" noChangeArrowheads="1"/>
            </p:cNvSpPr>
            <p:nvPr/>
          </p:nvSpPr>
          <p:spPr bwMode="auto">
            <a:xfrm>
              <a:off x="4034" y="2677"/>
              <a:ext cx="529" cy="271"/>
            </a:xfrm>
            <a:prstGeom prst="homePlate">
              <a:avLst>
                <a:gd name="adj" fmla="val 48801"/>
              </a:avLst>
            </a:prstGeom>
            <a:solidFill>
              <a:srgbClr val="FFFF66"/>
            </a:solidFill>
            <a:ln w="12700" cap="rnd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30818" tIns="0" rIns="0" bIns="0" anchor="ctr"/>
            <a:lstStyle/>
            <a:p>
              <a:pPr eaLnBrk="0" hangingPunct="0"/>
              <a:r>
                <a:rPr kumimoji="0" lang="en-GB" altLang="zh-TW" sz="1000" b="1">
                  <a:solidFill>
                    <a:schemeClr val="bg1"/>
                  </a:solidFill>
                </a:rPr>
                <a:t>Service</a:t>
              </a:r>
            </a:p>
            <a:p>
              <a:pPr eaLnBrk="0" hangingPunct="0"/>
              <a:r>
                <a:rPr kumimoji="0" lang="en-GB" altLang="zh-TW" sz="1000" b="1">
                  <a:solidFill>
                    <a:schemeClr val="bg1"/>
                  </a:solidFill>
                </a:rPr>
                <a:t>Offering</a:t>
              </a:r>
            </a:p>
            <a:p>
              <a:pPr eaLnBrk="0" hangingPunct="0"/>
              <a:r>
                <a:rPr kumimoji="0" lang="en-GB" altLang="zh-TW" sz="1000" b="1">
                  <a:solidFill>
                    <a:schemeClr val="bg1"/>
                  </a:solidFill>
                </a:rPr>
                <a:t>Life Cycle</a:t>
              </a:r>
              <a:endParaRPr kumimoji="0" lang="de-DE" altLang="zh-TW" sz="700" b="1">
                <a:solidFill>
                  <a:schemeClr val="bg1"/>
                </a:solidFill>
              </a:endParaRPr>
            </a:p>
          </p:txBody>
        </p:sp>
        <p:sp>
          <p:nvSpPr>
            <p:cNvPr id="40973" name="AutoShape 141"/>
            <p:cNvSpPr>
              <a:spLocks noChangeAspect="1" noChangeArrowheads="1"/>
            </p:cNvSpPr>
            <p:nvPr/>
          </p:nvSpPr>
          <p:spPr bwMode="auto">
            <a:xfrm>
              <a:off x="4592" y="2677"/>
              <a:ext cx="378" cy="271"/>
            </a:xfrm>
            <a:prstGeom prst="homePlate">
              <a:avLst>
                <a:gd name="adj" fmla="val 34871"/>
              </a:avLst>
            </a:prstGeom>
            <a:solidFill>
              <a:srgbClr val="FFFF66"/>
            </a:solidFill>
            <a:ln w="12700" cap="rnd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30818" tIns="0" rIns="0" bIns="0" anchor="ctr"/>
            <a:lstStyle/>
            <a:p>
              <a:pPr algn="ctr" eaLnBrk="0" hangingPunct="0"/>
              <a:r>
                <a:rPr kumimoji="0" lang="en-GB" altLang="zh-TW" sz="1000" b="1">
                  <a:solidFill>
                    <a:schemeClr val="bg1"/>
                  </a:solidFill>
                </a:rPr>
                <a:t>Sales</a:t>
              </a:r>
              <a:endParaRPr kumimoji="0" lang="de-DE" altLang="zh-TW" sz="700" b="1">
                <a:solidFill>
                  <a:schemeClr val="bg1"/>
                </a:solidFill>
              </a:endParaRPr>
            </a:p>
          </p:txBody>
        </p:sp>
        <p:sp>
          <p:nvSpPr>
            <p:cNvPr id="40974" name="AutoShape 142"/>
            <p:cNvSpPr>
              <a:spLocks noChangeAspect="1" noChangeArrowheads="1"/>
            </p:cNvSpPr>
            <p:nvPr/>
          </p:nvSpPr>
          <p:spPr bwMode="auto">
            <a:xfrm>
              <a:off x="4982" y="2677"/>
              <a:ext cx="420" cy="271"/>
            </a:xfrm>
            <a:prstGeom prst="homePlate">
              <a:avLst>
                <a:gd name="adj" fmla="val 38745"/>
              </a:avLst>
            </a:prstGeom>
            <a:solidFill>
              <a:srgbClr val="FFFF66"/>
            </a:solidFill>
            <a:ln w="12700" cap="rnd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30818" tIns="0" rIns="0" bIns="0" anchor="ctr"/>
            <a:lstStyle/>
            <a:p>
              <a:pPr eaLnBrk="0" hangingPunct="0"/>
              <a:r>
                <a:rPr kumimoji="0" lang="en-GB" altLang="zh-TW" sz="1000" b="1">
                  <a:solidFill>
                    <a:schemeClr val="bg1"/>
                  </a:solidFill>
                </a:rPr>
                <a:t>Delivery</a:t>
              </a:r>
            </a:p>
            <a:p>
              <a:pPr eaLnBrk="0" hangingPunct="0"/>
              <a:r>
                <a:rPr kumimoji="0" lang="en-GB" altLang="zh-TW" sz="1000" b="1">
                  <a:solidFill>
                    <a:schemeClr val="bg1"/>
                  </a:solidFill>
                </a:rPr>
                <a:t>Manage-</a:t>
              </a:r>
              <a:br>
                <a:rPr kumimoji="0" lang="en-GB" altLang="zh-TW" sz="1000" b="1">
                  <a:solidFill>
                    <a:schemeClr val="bg1"/>
                  </a:solidFill>
                </a:rPr>
              </a:br>
              <a:r>
                <a:rPr kumimoji="0" lang="en-GB" altLang="zh-TW" sz="1000" b="1">
                  <a:solidFill>
                    <a:schemeClr val="bg1"/>
                  </a:solidFill>
                </a:rPr>
                <a:t>ment</a:t>
              </a:r>
              <a:endParaRPr kumimoji="0" lang="de-DE" altLang="zh-TW" sz="1000" b="1">
                <a:solidFill>
                  <a:schemeClr val="bg1"/>
                </a:solidFill>
              </a:endParaRPr>
            </a:p>
          </p:txBody>
        </p:sp>
        <p:sp>
          <p:nvSpPr>
            <p:cNvPr id="40975" name="AutoShape 143"/>
            <p:cNvSpPr>
              <a:spLocks noChangeArrowheads="1"/>
            </p:cNvSpPr>
            <p:nvPr/>
          </p:nvSpPr>
          <p:spPr bwMode="auto">
            <a:xfrm>
              <a:off x="3602" y="2539"/>
              <a:ext cx="1764" cy="120"/>
            </a:xfrm>
            <a:prstGeom prst="homePlate">
              <a:avLst>
                <a:gd name="adj" fmla="val 83096"/>
              </a:avLst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kumimoji="0" lang="de-DE" altLang="zh-TW" sz="1000" b="1">
                  <a:solidFill>
                    <a:schemeClr val="bg1"/>
                  </a:solidFill>
                </a:rPr>
                <a:t>Siemens coreprocesses</a:t>
              </a:r>
              <a:endParaRPr kumimoji="0" lang="de-DE" altLang="zh-TW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0976" name="Text Box 144"/>
            <p:cNvSpPr txBox="1">
              <a:spLocks noChangeArrowheads="1"/>
            </p:cNvSpPr>
            <p:nvPr/>
          </p:nvSpPr>
          <p:spPr bwMode="auto">
            <a:xfrm>
              <a:off x="3710" y="3332"/>
              <a:ext cx="1614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0" lang="de-DE" altLang="zh-TW" sz="1400" b="1">
                  <a:solidFill>
                    <a:schemeClr val="bg1"/>
                  </a:solidFill>
                </a:rPr>
                <a:t>KM Support Processes</a:t>
              </a:r>
              <a:endParaRPr kumimoji="0" lang="de-DE" altLang="zh-TW" b="1">
                <a:solidFill>
                  <a:schemeClr val="bg1"/>
                </a:solidFill>
              </a:endParaRPr>
            </a:p>
            <a:p>
              <a:pPr algn="ctr" eaLnBrk="0" hangingPunct="0"/>
              <a:endParaRPr kumimoji="0" lang="zh-TW" altLang="de-DE" sz="1200">
                <a:solidFill>
                  <a:schemeClr val="bg1"/>
                </a:solidFill>
              </a:endParaRPr>
            </a:p>
          </p:txBody>
        </p:sp>
        <p:sp>
          <p:nvSpPr>
            <p:cNvPr id="40977" name="Line 145"/>
            <p:cNvSpPr>
              <a:spLocks noChangeShapeType="1"/>
            </p:cNvSpPr>
            <p:nvPr/>
          </p:nvSpPr>
          <p:spPr bwMode="auto">
            <a:xfrm>
              <a:off x="5346" y="2966"/>
              <a:ext cx="0" cy="1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0978" name="Line 146"/>
            <p:cNvSpPr>
              <a:spLocks noChangeShapeType="1"/>
            </p:cNvSpPr>
            <p:nvPr/>
          </p:nvSpPr>
          <p:spPr bwMode="auto">
            <a:xfrm rot="-10723618">
              <a:off x="3630" y="2966"/>
              <a:ext cx="1" cy="1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0979" name="Line 147"/>
            <p:cNvSpPr>
              <a:spLocks noChangeShapeType="1"/>
            </p:cNvSpPr>
            <p:nvPr/>
          </p:nvSpPr>
          <p:spPr bwMode="auto">
            <a:xfrm rot="-10723618">
              <a:off x="4602" y="2960"/>
              <a:ext cx="1" cy="1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0980" name="Line 148"/>
            <p:cNvSpPr>
              <a:spLocks noChangeShapeType="1"/>
            </p:cNvSpPr>
            <p:nvPr/>
          </p:nvSpPr>
          <p:spPr bwMode="auto">
            <a:xfrm rot="-10723618">
              <a:off x="4998" y="2966"/>
              <a:ext cx="1" cy="1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26" name="Group 149"/>
            <p:cNvGrpSpPr>
              <a:grpSpLocks/>
            </p:cNvGrpSpPr>
            <p:nvPr/>
          </p:nvGrpSpPr>
          <p:grpSpPr bwMode="auto">
            <a:xfrm>
              <a:off x="3566" y="3150"/>
              <a:ext cx="180" cy="154"/>
              <a:chOff x="542" y="1362"/>
              <a:chExt cx="180" cy="154"/>
            </a:xfrm>
          </p:grpSpPr>
          <p:sp>
            <p:nvSpPr>
              <p:cNvPr id="41007" name="Rectangle 150"/>
              <p:cNvSpPr>
                <a:spLocks noChangeArrowheads="1"/>
              </p:cNvSpPr>
              <p:nvPr/>
            </p:nvSpPr>
            <p:spPr bwMode="auto">
              <a:xfrm>
                <a:off x="580" y="1379"/>
                <a:ext cx="94" cy="12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08" name="Text Box 151"/>
              <p:cNvSpPr txBox="1">
                <a:spLocks noChangeArrowheads="1"/>
              </p:cNvSpPr>
              <p:nvPr/>
            </p:nvSpPr>
            <p:spPr bwMode="auto">
              <a:xfrm>
                <a:off x="542" y="1362"/>
                <a:ext cx="18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kumimoji="0" lang="zh-TW" altLang="de-DE" sz="1000">
                    <a:solidFill>
                      <a:schemeClr val="bg1"/>
                    </a:solidFill>
                    <a:latin typeface="Times New Roman" pitchFamily="18" charset="0"/>
                    <a:sym typeface="Monotype Sorts" pitchFamily="2" charset="2"/>
                  </a:rPr>
                  <a:t></a:t>
                </a:r>
                <a:endParaRPr kumimoji="0" lang="zh-TW" altLang="de-DE" sz="24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" name="Group 152"/>
            <p:cNvGrpSpPr>
              <a:grpSpLocks/>
            </p:cNvGrpSpPr>
            <p:nvPr/>
          </p:nvGrpSpPr>
          <p:grpSpPr bwMode="auto">
            <a:xfrm>
              <a:off x="3968" y="3150"/>
              <a:ext cx="180" cy="154"/>
              <a:chOff x="542" y="1362"/>
              <a:chExt cx="180" cy="154"/>
            </a:xfrm>
          </p:grpSpPr>
          <p:sp>
            <p:nvSpPr>
              <p:cNvPr id="41005" name="Rectangle 153"/>
              <p:cNvSpPr>
                <a:spLocks noChangeArrowheads="1"/>
              </p:cNvSpPr>
              <p:nvPr/>
            </p:nvSpPr>
            <p:spPr bwMode="auto">
              <a:xfrm>
                <a:off x="580" y="1379"/>
                <a:ext cx="94" cy="12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06" name="Text Box 154"/>
              <p:cNvSpPr txBox="1">
                <a:spLocks noChangeArrowheads="1"/>
              </p:cNvSpPr>
              <p:nvPr/>
            </p:nvSpPr>
            <p:spPr bwMode="auto">
              <a:xfrm>
                <a:off x="542" y="1362"/>
                <a:ext cx="18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kumimoji="0" lang="zh-TW" altLang="de-DE" sz="1000">
                    <a:solidFill>
                      <a:schemeClr val="bg1"/>
                    </a:solidFill>
                    <a:latin typeface="Times New Roman" pitchFamily="18" charset="0"/>
                    <a:sym typeface="Monotype Sorts" pitchFamily="2" charset="2"/>
                  </a:rPr>
                  <a:t></a:t>
                </a:r>
                <a:endParaRPr kumimoji="0" lang="zh-TW" altLang="de-DE" sz="24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8" name="Group 155"/>
            <p:cNvGrpSpPr>
              <a:grpSpLocks/>
            </p:cNvGrpSpPr>
            <p:nvPr/>
          </p:nvGrpSpPr>
          <p:grpSpPr bwMode="auto">
            <a:xfrm>
              <a:off x="4526" y="3150"/>
              <a:ext cx="180" cy="154"/>
              <a:chOff x="542" y="1362"/>
              <a:chExt cx="180" cy="154"/>
            </a:xfrm>
          </p:grpSpPr>
          <p:sp>
            <p:nvSpPr>
              <p:cNvPr id="41003" name="Rectangle 156"/>
              <p:cNvSpPr>
                <a:spLocks noChangeArrowheads="1"/>
              </p:cNvSpPr>
              <p:nvPr/>
            </p:nvSpPr>
            <p:spPr bwMode="auto">
              <a:xfrm>
                <a:off x="580" y="1379"/>
                <a:ext cx="94" cy="12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04" name="Text Box 157"/>
              <p:cNvSpPr txBox="1">
                <a:spLocks noChangeArrowheads="1"/>
              </p:cNvSpPr>
              <p:nvPr/>
            </p:nvSpPr>
            <p:spPr bwMode="auto">
              <a:xfrm>
                <a:off x="542" y="1362"/>
                <a:ext cx="18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kumimoji="0" lang="zh-TW" altLang="de-DE" sz="1000">
                    <a:solidFill>
                      <a:schemeClr val="bg1"/>
                    </a:solidFill>
                    <a:latin typeface="Times New Roman" pitchFamily="18" charset="0"/>
                    <a:sym typeface="Monotype Sorts" pitchFamily="2" charset="2"/>
                  </a:rPr>
                  <a:t></a:t>
                </a:r>
                <a:endParaRPr kumimoji="0" lang="zh-TW" altLang="de-DE" sz="24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9" name="Group 158"/>
            <p:cNvGrpSpPr>
              <a:grpSpLocks/>
            </p:cNvGrpSpPr>
            <p:nvPr/>
          </p:nvGrpSpPr>
          <p:grpSpPr bwMode="auto">
            <a:xfrm>
              <a:off x="4916" y="3150"/>
              <a:ext cx="180" cy="154"/>
              <a:chOff x="542" y="1362"/>
              <a:chExt cx="180" cy="154"/>
            </a:xfrm>
          </p:grpSpPr>
          <p:sp>
            <p:nvSpPr>
              <p:cNvPr id="41001" name="Rectangle 159"/>
              <p:cNvSpPr>
                <a:spLocks noChangeArrowheads="1"/>
              </p:cNvSpPr>
              <p:nvPr/>
            </p:nvSpPr>
            <p:spPr bwMode="auto">
              <a:xfrm>
                <a:off x="580" y="1379"/>
                <a:ext cx="94" cy="12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02" name="Text Box 160"/>
              <p:cNvSpPr txBox="1">
                <a:spLocks noChangeArrowheads="1"/>
              </p:cNvSpPr>
              <p:nvPr/>
            </p:nvSpPr>
            <p:spPr bwMode="auto">
              <a:xfrm>
                <a:off x="542" y="1362"/>
                <a:ext cx="18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kumimoji="0" lang="zh-TW" altLang="de-DE" sz="1000">
                    <a:solidFill>
                      <a:schemeClr val="bg1"/>
                    </a:solidFill>
                    <a:latin typeface="Times New Roman" pitchFamily="18" charset="0"/>
                    <a:sym typeface="Monotype Sorts" pitchFamily="2" charset="2"/>
                  </a:rPr>
                  <a:t></a:t>
                </a:r>
                <a:endParaRPr kumimoji="0" lang="zh-TW" altLang="de-DE" sz="24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" name="Group 161"/>
            <p:cNvGrpSpPr>
              <a:grpSpLocks/>
            </p:cNvGrpSpPr>
            <p:nvPr/>
          </p:nvGrpSpPr>
          <p:grpSpPr bwMode="auto">
            <a:xfrm>
              <a:off x="3836" y="3150"/>
              <a:ext cx="180" cy="154"/>
              <a:chOff x="770" y="1644"/>
              <a:chExt cx="180" cy="154"/>
            </a:xfrm>
          </p:grpSpPr>
          <p:sp>
            <p:nvSpPr>
              <p:cNvPr id="40999" name="Rectangle 162"/>
              <p:cNvSpPr>
                <a:spLocks noChangeArrowheads="1"/>
              </p:cNvSpPr>
              <p:nvPr/>
            </p:nvSpPr>
            <p:spPr bwMode="auto">
              <a:xfrm>
                <a:off x="808" y="1661"/>
                <a:ext cx="94" cy="120"/>
              </a:xfrm>
              <a:prstGeom prst="rect">
                <a:avLst/>
              </a:prstGeom>
              <a:solidFill>
                <a:srgbClr val="CC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00" name="Text Box 163"/>
              <p:cNvSpPr txBox="1">
                <a:spLocks noChangeArrowheads="1"/>
              </p:cNvSpPr>
              <p:nvPr/>
            </p:nvSpPr>
            <p:spPr bwMode="auto">
              <a:xfrm>
                <a:off x="770" y="1644"/>
                <a:ext cx="18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kumimoji="0" lang="zh-TW" altLang="de-DE" sz="1000">
                    <a:solidFill>
                      <a:schemeClr val="bg1"/>
                    </a:solidFill>
                    <a:latin typeface="Times New Roman" pitchFamily="18" charset="0"/>
                    <a:sym typeface="Monotype Sorts" pitchFamily="2" charset="2"/>
                  </a:rPr>
                  <a:t></a:t>
                </a:r>
                <a:endParaRPr kumimoji="0" lang="zh-TW" altLang="de-DE" sz="24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1" name="Group 164"/>
            <p:cNvGrpSpPr>
              <a:grpSpLocks/>
            </p:cNvGrpSpPr>
            <p:nvPr/>
          </p:nvGrpSpPr>
          <p:grpSpPr bwMode="auto">
            <a:xfrm>
              <a:off x="4394" y="3150"/>
              <a:ext cx="180" cy="154"/>
              <a:chOff x="770" y="1644"/>
              <a:chExt cx="180" cy="154"/>
            </a:xfrm>
          </p:grpSpPr>
          <p:sp>
            <p:nvSpPr>
              <p:cNvPr id="40997" name="Rectangle 165"/>
              <p:cNvSpPr>
                <a:spLocks noChangeArrowheads="1"/>
              </p:cNvSpPr>
              <p:nvPr/>
            </p:nvSpPr>
            <p:spPr bwMode="auto">
              <a:xfrm>
                <a:off x="808" y="1661"/>
                <a:ext cx="94" cy="120"/>
              </a:xfrm>
              <a:prstGeom prst="rect">
                <a:avLst/>
              </a:prstGeom>
              <a:solidFill>
                <a:srgbClr val="CC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0998" name="Text Box 166"/>
              <p:cNvSpPr txBox="1">
                <a:spLocks noChangeArrowheads="1"/>
              </p:cNvSpPr>
              <p:nvPr/>
            </p:nvSpPr>
            <p:spPr bwMode="auto">
              <a:xfrm>
                <a:off x="770" y="1644"/>
                <a:ext cx="18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kumimoji="0" lang="zh-TW" altLang="de-DE" sz="1000">
                    <a:solidFill>
                      <a:schemeClr val="bg1"/>
                    </a:solidFill>
                    <a:latin typeface="Times New Roman" pitchFamily="18" charset="0"/>
                    <a:sym typeface="Monotype Sorts" pitchFamily="2" charset="2"/>
                  </a:rPr>
                  <a:t></a:t>
                </a:r>
                <a:endParaRPr kumimoji="0" lang="zh-TW" altLang="de-DE" sz="24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60" name="Group 167"/>
            <p:cNvGrpSpPr>
              <a:grpSpLocks/>
            </p:cNvGrpSpPr>
            <p:nvPr/>
          </p:nvGrpSpPr>
          <p:grpSpPr bwMode="auto">
            <a:xfrm>
              <a:off x="4802" y="3150"/>
              <a:ext cx="180" cy="154"/>
              <a:chOff x="770" y="1644"/>
              <a:chExt cx="180" cy="154"/>
            </a:xfrm>
          </p:grpSpPr>
          <p:sp>
            <p:nvSpPr>
              <p:cNvPr id="40995" name="Rectangle 168"/>
              <p:cNvSpPr>
                <a:spLocks noChangeArrowheads="1"/>
              </p:cNvSpPr>
              <p:nvPr/>
            </p:nvSpPr>
            <p:spPr bwMode="auto">
              <a:xfrm>
                <a:off x="808" y="1661"/>
                <a:ext cx="94" cy="120"/>
              </a:xfrm>
              <a:prstGeom prst="rect">
                <a:avLst/>
              </a:prstGeom>
              <a:solidFill>
                <a:srgbClr val="CC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0996" name="Text Box 169"/>
              <p:cNvSpPr txBox="1">
                <a:spLocks noChangeArrowheads="1"/>
              </p:cNvSpPr>
              <p:nvPr/>
            </p:nvSpPr>
            <p:spPr bwMode="auto">
              <a:xfrm>
                <a:off x="770" y="1644"/>
                <a:ext cx="18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kumimoji="0" lang="zh-TW" altLang="de-DE" sz="1000">
                    <a:solidFill>
                      <a:schemeClr val="bg1"/>
                    </a:solidFill>
                    <a:latin typeface="Times New Roman" pitchFamily="18" charset="0"/>
                    <a:sym typeface="Monotype Sorts" pitchFamily="2" charset="2"/>
                  </a:rPr>
                  <a:t></a:t>
                </a:r>
                <a:endParaRPr kumimoji="0" lang="zh-TW" altLang="de-DE" sz="24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61" name="Group 170"/>
            <p:cNvGrpSpPr>
              <a:grpSpLocks/>
            </p:cNvGrpSpPr>
            <p:nvPr/>
          </p:nvGrpSpPr>
          <p:grpSpPr bwMode="auto">
            <a:xfrm>
              <a:off x="5258" y="3150"/>
              <a:ext cx="180" cy="154"/>
              <a:chOff x="770" y="1644"/>
              <a:chExt cx="180" cy="154"/>
            </a:xfrm>
          </p:grpSpPr>
          <p:sp>
            <p:nvSpPr>
              <p:cNvPr id="40993" name="Rectangle 171"/>
              <p:cNvSpPr>
                <a:spLocks noChangeArrowheads="1"/>
              </p:cNvSpPr>
              <p:nvPr/>
            </p:nvSpPr>
            <p:spPr bwMode="auto">
              <a:xfrm>
                <a:off x="808" y="1661"/>
                <a:ext cx="94" cy="120"/>
              </a:xfrm>
              <a:prstGeom prst="rect">
                <a:avLst/>
              </a:prstGeom>
              <a:solidFill>
                <a:srgbClr val="CC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0994" name="Text Box 172"/>
              <p:cNvSpPr txBox="1">
                <a:spLocks noChangeArrowheads="1"/>
              </p:cNvSpPr>
              <p:nvPr/>
            </p:nvSpPr>
            <p:spPr bwMode="auto">
              <a:xfrm>
                <a:off x="770" y="1644"/>
                <a:ext cx="18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kumimoji="0" lang="zh-TW" altLang="de-DE" sz="1000">
                    <a:solidFill>
                      <a:schemeClr val="bg1"/>
                    </a:solidFill>
                    <a:latin typeface="Times New Roman" pitchFamily="18" charset="0"/>
                    <a:sym typeface="Monotype Sorts" pitchFamily="2" charset="2"/>
                  </a:rPr>
                  <a:t></a:t>
                </a:r>
                <a:endParaRPr kumimoji="0" lang="zh-TW" altLang="de-DE" sz="24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40989" name="Line 173"/>
            <p:cNvSpPr>
              <a:spLocks noChangeShapeType="1"/>
            </p:cNvSpPr>
            <p:nvPr/>
          </p:nvSpPr>
          <p:spPr bwMode="auto">
            <a:xfrm>
              <a:off x="3930" y="2974"/>
              <a:ext cx="0" cy="1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0990" name="Line 174"/>
            <p:cNvSpPr>
              <a:spLocks noChangeShapeType="1"/>
            </p:cNvSpPr>
            <p:nvPr/>
          </p:nvSpPr>
          <p:spPr bwMode="auto">
            <a:xfrm>
              <a:off x="4490" y="2966"/>
              <a:ext cx="0" cy="1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0991" name="Line 175"/>
            <p:cNvSpPr>
              <a:spLocks noChangeShapeType="1"/>
            </p:cNvSpPr>
            <p:nvPr/>
          </p:nvSpPr>
          <p:spPr bwMode="auto">
            <a:xfrm rot="-10723618">
              <a:off x="4066" y="2968"/>
              <a:ext cx="1" cy="1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0992" name="Line 176"/>
            <p:cNvSpPr>
              <a:spLocks noChangeShapeType="1"/>
            </p:cNvSpPr>
            <p:nvPr/>
          </p:nvSpPr>
          <p:spPr bwMode="auto">
            <a:xfrm>
              <a:off x="4890" y="2958"/>
              <a:ext cx="0" cy="1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900</Words>
  <Application>Microsoft Office PowerPoint</Application>
  <PresentationFormat>如螢幕大小 (4:3)</PresentationFormat>
  <Paragraphs>334</Paragraphs>
  <Slides>13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13</vt:i4>
      </vt:variant>
    </vt:vector>
  </HeadingPairs>
  <TitlesOfParts>
    <vt:vector size="16" baseType="lpstr">
      <vt:lpstr>教學目標</vt:lpstr>
      <vt:lpstr>Adobe Photoshop Image</vt:lpstr>
      <vt:lpstr>Microsoft Word 文件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Identifies KM Needs and Realize KM Potentials</vt:lpstr>
      <vt:lpstr>Elements of KM Implementation</vt:lpstr>
      <vt:lpstr>Strategic KM Framework –  In General </vt:lpstr>
      <vt:lpstr>The Knowledge Creation    Environment</vt:lpstr>
      <vt:lpstr>AA的知識網路架構 導入知識管理的方法</vt:lpstr>
      <vt:lpstr>投影片 13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Your User Name</cp:lastModifiedBy>
  <cp:revision>1</cp:revision>
  <dcterms:created xsi:type="dcterms:W3CDTF">2010-07-14T13:23:27Z</dcterms:created>
  <dcterms:modified xsi:type="dcterms:W3CDTF">2010-07-14T13:24:16Z</dcterms:modified>
</cp:coreProperties>
</file>